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59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5" r:id="rId6"/>
    <p:sldId id="271" r:id="rId7"/>
    <p:sldId id="272" r:id="rId8"/>
    <p:sldId id="273" r:id="rId9"/>
    <p:sldId id="267" r:id="rId10"/>
    <p:sldId id="266" r:id="rId11"/>
    <p:sldId id="261" r:id="rId12"/>
    <p:sldId id="262" r:id="rId13"/>
    <p:sldId id="263" r:id="rId14"/>
    <p:sldId id="264" r:id="rId15"/>
  </p:sldIdLst>
  <p:sldSz cx="14630400" cy="8229600"/>
  <p:notesSz cx="8229600" cy="14630400"/>
  <p:embeddedFontLst>
    <p:embeddedFont>
      <p:font typeface="Raleway Medium" pitchFamily="2" charset="-52"/>
      <p:regular r:id="rId17"/>
      <p:italic r:id="rId18"/>
    </p:embeddedFont>
    <p:embeddedFont>
      <p:font typeface="TT Norms Pro" panose="02000503030000020003" charset="0"/>
      <p:regular r:id="rId19"/>
      <p:bold r:id="rId20"/>
      <p:italic r:id="rId21"/>
      <p:boldItalic r:id="rId22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619" userDrawn="1">
          <p15:clr>
            <a:srgbClr val="A4A3A4"/>
          </p15:clr>
        </p15:guide>
        <p15:guide id="2" pos="3451" userDrawn="1">
          <p15:clr>
            <a:srgbClr val="A4A3A4"/>
          </p15:clr>
        </p15:guide>
        <p15:guide id="3" pos="526" userDrawn="1">
          <p15:clr>
            <a:srgbClr val="A4A3A4"/>
          </p15:clr>
        </p15:guide>
        <p15:guide id="4" pos="8690" userDrawn="1">
          <p15:clr>
            <a:srgbClr val="A4A3A4"/>
          </p15:clr>
        </p15:guide>
        <p15:guide id="5" orient="horz" pos="4542" userDrawn="1">
          <p15:clr>
            <a:srgbClr val="A4A3A4"/>
          </p15:clr>
        </p15:guide>
        <p15:guide id="6" pos="1093" userDrawn="1">
          <p15:clr>
            <a:srgbClr val="A4A3A4"/>
          </p15:clr>
        </p15:guide>
        <p15:guide id="7" orient="horz" pos="1277" userDrawn="1">
          <p15:clr>
            <a:srgbClr val="A4A3A4"/>
          </p15:clr>
        </p15:guide>
        <p15:guide id="8" orient="horz" pos="2955" userDrawn="1">
          <p15:clr>
            <a:srgbClr val="A4A3A4"/>
          </p15:clr>
        </p15:guide>
        <p15:guide id="9" orient="horz" pos="2864" userDrawn="1">
          <p15:clr>
            <a:srgbClr val="A4A3A4"/>
          </p15:clr>
        </p15:guide>
        <p15:guide id="10" pos="5901" userDrawn="1">
          <p15:clr>
            <a:srgbClr val="A4A3A4"/>
          </p15:clr>
        </p15:guide>
        <p15:guide id="11" pos="3519" userDrawn="1">
          <p15:clr>
            <a:srgbClr val="A4A3A4"/>
          </p15:clr>
        </p15:guide>
        <p15:guide id="12" pos="599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7272B"/>
    <a:srgbClr val="5353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530"/>
    <p:restoredTop sz="94610"/>
  </p:normalViewPr>
  <p:slideViewPr>
    <p:cSldViewPr snapToGrid="0" snapToObjects="1">
      <p:cViewPr varScale="1">
        <p:scale>
          <a:sx n="69" d="100"/>
          <a:sy n="69" d="100"/>
        </p:scale>
        <p:origin x="52" y="60"/>
      </p:cViewPr>
      <p:guideLst>
        <p:guide orient="horz" pos="619"/>
        <p:guide pos="3451"/>
        <p:guide pos="526"/>
        <p:guide pos="8690"/>
        <p:guide orient="horz" pos="4542"/>
        <p:guide pos="1093"/>
        <p:guide orient="horz" pos="1277"/>
        <p:guide orient="horz" pos="2955"/>
        <p:guide orient="horz" pos="2864"/>
        <p:guide pos="5901"/>
        <p:guide pos="3519"/>
        <p:guide pos="599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68462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>
                <a:latin typeface="Arial" panose="020B0604020202020204" pitchFamily="34" charset="0"/>
              </a:rPr>
              <a:t>1</a:t>
            </a:fld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88CFBA-AED0-EF2C-05B2-EB15EAC2BA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A50A336-BB31-B82C-58BE-0D203988E4C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FF6C9E3-EAAC-88A0-A795-BF13772D91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A282E8-118F-998C-EBD5-3B43BC8082D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>
                <a:latin typeface="Arial" panose="020B0604020202020204" pitchFamily="34" charset="0"/>
              </a:rPr>
              <a:t>10</a:t>
            </a:fld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57760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>
                <a:latin typeface="Arial" panose="020B0604020202020204" pitchFamily="34" charset="0"/>
              </a:rPr>
              <a:t>11</a:t>
            </a:fld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>
                <a:latin typeface="Arial" panose="020B0604020202020204" pitchFamily="34" charset="0"/>
              </a:rPr>
              <a:t>12</a:t>
            </a:fld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>
                <a:latin typeface="Arial" panose="020B0604020202020204" pitchFamily="34" charset="0"/>
              </a:rPr>
              <a:t>13</a:t>
            </a:fld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>
                <a:latin typeface="Arial" panose="020B0604020202020204" pitchFamily="34" charset="0"/>
              </a:rPr>
              <a:t>14</a:t>
            </a:fld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>
                <a:latin typeface="Arial" panose="020B0604020202020204" pitchFamily="34" charset="0"/>
              </a:rPr>
              <a:t>2</a:t>
            </a:fld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>
                <a:latin typeface="Arial" panose="020B0604020202020204" pitchFamily="34" charset="0"/>
              </a:rPr>
              <a:t>3</a:t>
            </a:fld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>
                <a:latin typeface="Arial" panose="020B0604020202020204" pitchFamily="34" charset="0"/>
              </a:rPr>
              <a:t>4</a:t>
            </a:fld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6C086B-78D5-31BE-1A52-F99CAEA9B5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1FD2DDF-57F2-8357-90CF-4A190572DB9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32B8924-47E8-C458-A861-6103F248E1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C8C12D-8118-BDDD-F37F-9AA9002B01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>
                <a:latin typeface="Arial" panose="020B0604020202020204" pitchFamily="34" charset="0"/>
              </a:rPr>
              <a:t>5</a:t>
            </a:fld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51512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03C46F-CADE-A208-9F98-6C8B8E775B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7FB9CD7-4692-2828-CAC9-B6028586A38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969D590-D52B-BF58-F7E0-803DA143D8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B7F5E4-FCAF-526B-0611-5E1F32386A6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>
                <a:latin typeface="Arial" panose="020B0604020202020204" pitchFamily="34" charset="0"/>
              </a:rPr>
              <a:t>6</a:t>
            </a:fld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52686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B47DFF-0EE9-668E-ECA6-EDCB41B453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E9A9871-A978-5E03-8899-3F79FC3F91B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4D0E8C7-4204-9AB4-D389-397B906973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192E01-D51E-F7A9-AA11-FD8FD68CA53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>
                <a:latin typeface="Arial" panose="020B0604020202020204" pitchFamily="34" charset="0"/>
              </a:rPr>
              <a:t>7</a:t>
            </a:fld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07009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E4F60D-BA31-821E-509F-36ACF4C62C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09F37A8-0B05-A9A5-BF46-676F02916ED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036FC4A-13A1-7C76-1EA8-0D32F915CD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59433A-E82A-8290-F086-E411BFE34DE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>
                <a:latin typeface="Arial" panose="020B0604020202020204" pitchFamily="34" charset="0"/>
              </a:rPr>
              <a:t>8</a:t>
            </a:fld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18421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A179E4-F6A9-7423-B015-E4F00D1C93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206E5DC-BB45-B3C5-3085-C179FE2EB5F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5D8D397-5B64-9F50-FCFA-D7FC1C3123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06E829-7ADE-019A-F643-D17C3BA16D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>
                <a:latin typeface="Arial" panose="020B0604020202020204" pitchFamily="34" charset="0"/>
              </a:rPr>
              <a:t>9</a:t>
            </a:fld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11981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30991D-C3E0-ADA9-F857-6177889CB3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28800" y="1346836"/>
            <a:ext cx="10972800" cy="2865120"/>
          </a:xfrm>
        </p:spPr>
        <p:txBody>
          <a:bodyPr anchor="b"/>
          <a:lstStyle>
            <a:lvl1pPr algn="ctr">
              <a:defRPr sz="7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03CB00B-F7CD-74F8-357A-BC0C68E541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28800" y="4322446"/>
            <a:ext cx="10972800" cy="1986914"/>
          </a:xfrm>
        </p:spPr>
        <p:txBody>
          <a:bodyPr/>
          <a:lstStyle>
            <a:lvl1pPr marL="0" indent="0" algn="ctr">
              <a:buNone/>
              <a:defRPr sz="2880"/>
            </a:lvl1pPr>
            <a:lvl2pPr marL="548640" indent="0" algn="ctr">
              <a:buNone/>
              <a:defRPr sz="2400"/>
            </a:lvl2pPr>
            <a:lvl3pPr marL="1097280" indent="0" algn="ctr">
              <a:buNone/>
              <a:defRPr sz="2160"/>
            </a:lvl3pPr>
            <a:lvl4pPr marL="1645920" indent="0" algn="ctr">
              <a:buNone/>
              <a:defRPr sz="1920"/>
            </a:lvl4pPr>
            <a:lvl5pPr marL="2194560" indent="0" algn="ctr">
              <a:buNone/>
              <a:defRPr sz="1920"/>
            </a:lvl5pPr>
            <a:lvl6pPr marL="2743200" indent="0" algn="ctr">
              <a:buNone/>
              <a:defRPr sz="1920"/>
            </a:lvl6pPr>
            <a:lvl7pPr marL="3291840" indent="0" algn="ctr">
              <a:buNone/>
              <a:defRPr sz="1920"/>
            </a:lvl7pPr>
            <a:lvl8pPr marL="3840480" indent="0" algn="ctr">
              <a:buNone/>
              <a:defRPr sz="1920"/>
            </a:lvl8pPr>
            <a:lvl9pPr marL="4389120" indent="0" algn="ctr">
              <a:buNone/>
              <a:defRPr sz="192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784A8DF-5871-116D-9919-D94C30EED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A4F90-62B9-2A46-B491-9A53E1BAFE57}" type="datetimeFigureOut">
              <a:rPr lang="ru-RU" smtClean="0"/>
              <a:t>03.03.2025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2A90A26-21B0-AF2E-5093-2A49FAD46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A52BE2D-36B9-83BD-3BF2-18443FC0B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63098-EEFA-E841-BF9A-D24040A322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2868737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9588AF-300C-909D-02DD-796E51FD7C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AE3F866-1808-7819-9B34-A7E1A28F76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0BBE642-3A1A-E84F-848F-1D05F9CC8D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A4F90-62B9-2A46-B491-9A53E1BAFE57}" type="datetimeFigureOut">
              <a:rPr lang="ru-RU" smtClean="0"/>
              <a:t>03.03.2025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4B49E01-4658-3F8F-CB90-0F571FCD2B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0B280AE-8E00-4163-A400-7E0518B72E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63098-EEFA-E841-BF9A-D24040A322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3914086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FBC1818-638D-802E-195E-F1F303531D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0469880" y="438150"/>
            <a:ext cx="3154680" cy="6974206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14880E6-4CA0-49D5-4FD7-CF37393EC4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05840" y="438150"/>
            <a:ext cx="9281160" cy="6974206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21C6B72-D00C-E119-4DF0-E48D7BD4C9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A4F90-62B9-2A46-B491-9A53E1BAFE57}" type="datetimeFigureOut">
              <a:rPr lang="ru-RU" smtClean="0"/>
              <a:t>03.03.2025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43C80CB-79A1-32AC-E867-C4AFBE122E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603AEF6-064C-145A-90BB-A677DED74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63098-EEFA-E841-BF9A-D24040A322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8665340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61609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36413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08774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65262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91664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78835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49967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4432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7CDE00-CCB4-8314-7E37-D1F44CD0A6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025E49B-9E5F-4FDF-10B7-C323470E80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BF530E6-D88E-6060-BC1F-EA3C4867F0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A4F90-62B9-2A46-B491-9A53E1BAFE57}" type="datetimeFigureOut">
              <a:rPr lang="ru-RU" smtClean="0"/>
              <a:t>03.03.2025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5124A2D-A6A8-115C-7185-3E2A3E831E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25360C3-90D8-DDA1-77ED-5DCC5F97AC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63098-EEFA-E841-BF9A-D24040A322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7515274"/>
      </p:ext>
    </p:extLst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10262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9626D9-13BD-A68A-2FBF-0D0F87FECC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8220" y="2051686"/>
            <a:ext cx="12618720" cy="3423284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9E5AB36-2299-7E6D-F9F4-B3D571CBFC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8220" y="5507356"/>
            <a:ext cx="12618720" cy="1800224"/>
          </a:xfrm>
        </p:spPr>
        <p:txBody>
          <a:bodyPr/>
          <a:lstStyle>
            <a:lvl1pPr marL="0" indent="0">
              <a:buNone/>
              <a:defRPr sz="2880">
                <a:solidFill>
                  <a:schemeClr val="tx1">
                    <a:tint val="82000"/>
                  </a:schemeClr>
                </a:solidFill>
              </a:defRPr>
            </a:lvl1pPr>
            <a:lvl2pPr marL="54864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2pPr>
            <a:lvl3pPr marL="1097280" indent="0">
              <a:buNone/>
              <a:defRPr sz="2160">
                <a:solidFill>
                  <a:schemeClr val="tx1">
                    <a:tint val="82000"/>
                  </a:schemeClr>
                </a:solidFill>
              </a:defRPr>
            </a:lvl3pPr>
            <a:lvl4pPr marL="164592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4pPr>
            <a:lvl5pPr marL="219456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5pPr>
            <a:lvl6pPr marL="274320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6pPr>
            <a:lvl7pPr marL="329184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7pPr>
            <a:lvl8pPr marL="384048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8pPr>
            <a:lvl9pPr marL="438912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343C18E-F301-D486-38D9-3F06AED4C6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A4F90-62B9-2A46-B491-9A53E1BAFE57}" type="datetimeFigureOut">
              <a:rPr lang="ru-RU" smtClean="0"/>
              <a:t>03.03.2025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B22E580-3E05-90E6-CD18-B096F66EC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09D364-0B28-6C28-ADC3-2708D3CAB4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63098-EEFA-E841-BF9A-D24040A322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0625797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44DE75-77C7-90A0-9A5D-76443C6DC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78F43BC-68D9-D4C6-CFCB-F9FBFEB702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05840" y="2190750"/>
            <a:ext cx="6217920" cy="522160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1BD66C1-12E6-FF6F-4478-F383B509BC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06640" y="2190750"/>
            <a:ext cx="6217920" cy="522160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1B4A120-2E03-D626-9F9C-578D34EBAC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A4F90-62B9-2A46-B491-9A53E1BAFE57}" type="datetimeFigureOut">
              <a:rPr lang="ru-RU" smtClean="0"/>
              <a:t>03.03.2025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ABD6340-EF60-A2F0-1A31-4D5FC70D29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3F035E2-FF5C-194A-E72B-0D7C0FBAE7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63098-EEFA-E841-BF9A-D24040A322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974838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4E2978-BD9B-E286-C13B-271D229D9E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746" y="438150"/>
            <a:ext cx="12618720" cy="1590676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BB7CEC6-86B3-EA64-A45E-E2757F5167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07746" y="2017396"/>
            <a:ext cx="6189344" cy="988694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ECCEB51-7718-AE39-0585-0706F96F0D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07746" y="3006090"/>
            <a:ext cx="6189344" cy="442150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FF97AB0-91CA-0859-1BE7-9725D4F019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406640" y="2017396"/>
            <a:ext cx="6219826" cy="988694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5D28710-9580-2EFF-0660-051D13DA973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406640" y="3006090"/>
            <a:ext cx="6219826" cy="442150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09E2061-24A0-B2D0-4DD7-D3279B3CCC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A4F90-62B9-2A46-B491-9A53E1BAFE57}" type="datetimeFigureOut">
              <a:rPr lang="ru-RU" smtClean="0"/>
              <a:t>03.03.2025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F72F6DA-311B-341A-1689-6F7E8D2320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240C99F-CB54-968B-FA21-DC46DD238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63098-EEFA-E841-BF9A-D24040A322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1779512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5CB895-B6C1-CB49-353A-0E5D373528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DEDAA54-C016-E3B8-6EAD-CF060059D5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A4F90-62B9-2A46-B491-9A53E1BAFE57}" type="datetimeFigureOut">
              <a:rPr lang="ru-RU" smtClean="0"/>
              <a:t>03.03.2025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375A531-AA0C-1D4D-235A-6728DE5C3F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64E12CA-33D3-1EA2-C5A4-013E3E003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63098-EEFA-E841-BF9A-D24040A322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0126008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F8CCD0A-2A24-0FAB-7C58-B1ECBA6243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A4F90-62B9-2A46-B491-9A53E1BAFE57}" type="datetimeFigureOut">
              <a:rPr lang="ru-RU" smtClean="0"/>
              <a:t>03.03.2025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2B8CB72-1E56-F939-59CC-119F7064C8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DBA07D8-2529-2EB3-54A7-1C74A37BD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63098-EEFA-E841-BF9A-D24040A322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0709361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7ACD90-3655-6221-6BF5-9B1C3D13A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746" y="548640"/>
            <a:ext cx="4718684" cy="1920240"/>
          </a:xfrm>
        </p:spPr>
        <p:txBody>
          <a:bodyPr anchor="b"/>
          <a:lstStyle>
            <a:lvl1pPr>
              <a:defRPr sz="384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4F4ACDA-B304-92FD-1F08-02AAC750FB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19826" y="1184911"/>
            <a:ext cx="7406640" cy="5848350"/>
          </a:xfrm>
        </p:spPr>
        <p:txBody>
          <a:bodyPr/>
          <a:lstStyle>
            <a:lvl1pPr>
              <a:defRPr sz="3840"/>
            </a:lvl1pPr>
            <a:lvl2pPr>
              <a:defRPr sz="3360"/>
            </a:lvl2pPr>
            <a:lvl3pPr>
              <a:defRPr sz="288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4444448-9D32-C270-142E-0516669A59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7746" y="2468880"/>
            <a:ext cx="4718684" cy="4573906"/>
          </a:xfrm>
        </p:spPr>
        <p:txBody>
          <a:bodyPr/>
          <a:lstStyle>
            <a:lvl1pPr marL="0" indent="0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417513E-E2CC-B669-55EF-49456CF7A9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A4F90-62B9-2A46-B491-9A53E1BAFE57}" type="datetimeFigureOut">
              <a:rPr lang="ru-RU" smtClean="0"/>
              <a:t>03.03.2025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E859F6E-F7B3-6C1D-B571-7494DA6730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20836AB-03B2-7721-3637-BB465DF58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63098-EEFA-E841-BF9A-D24040A322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3568300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A95023-A9CE-CC73-639F-0D56E70087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746" y="548640"/>
            <a:ext cx="4718684" cy="1920240"/>
          </a:xfrm>
        </p:spPr>
        <p:txBody>
          <a:bodyPr anchor="b"/>
          <a:lstStyle>
            <a:lvl1pPr>
              <a:defRPr sz="384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E46AF8C-65F1-2A6D-BB3D-9DDA2CA516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19826" y="1184911"/>
            <a:ext cx="7406640" cy="5848350"/>
          </a:xfrm>
        </p:spPr>
        <p:txBody>
          <a:bodyPr/>
          <a:lstStyle>
            <a:lvl1pPr marL="0" indent="0">
              <a:buNone/>
              <a:defRPr sz="3840"/>
            </a:lvl1pPr>
            <a:lvl2pPr marL="548640" indent="0">
              <a:buNone/>
              <a:defRPr sz="3360"/>
            </a:lvl2pPr>
            <a:lvl3pPr marL="1097280" indent="0">
              <a:buNone/>
              <a:defRPr sz="288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7E29264-2F3C-54E6-CD00-9F6898D82C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7746" y="2468880"/>
            <a:ext cx="4718684" cy="4573906"/>
          </a:xfrm>
        </p:spPr>
        <p:txBody>
          <a:bodyPr/>
          <a:lstStyle>
            <a:lvl1pPr marL="0" indent="0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3EAA85F-A13F-8876-49B3-11B320747B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A4F90-62B9-2A46-B491-9A53E1BAFE57}" type="datetimeFigureOut">
              <a:rPr lang="ru-RU" smtClean="0"/>
              <a:t>03.03.2025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CEA7126-05DB-0695-1F0B-D208670690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1DB1EC6-F330-9192-44E8-C2966FDB69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63098-EEFA-E841-BF9A-D24040A322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9275055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5AD8EF-F3A5-36FC-2916-3454A26778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840" y="438150"/>
            <a:ext cx="12618720" cy="15906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1EF4010-70C5-2126-EE42-5101CFF0D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05840" y="2190750"/>
            <a:ext cx="12618720" cy="52216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01F9A25-2DF3-8ABE-DDBB-EE2755A3EF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5840" y="7627621"/>
            <a:ext cx="329184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40">
                <a:solidFill>
                  <a:schemeClr val="tx1">
                    <a:tint val="82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FBBA4F90-62B9-2A46-B491-9A53E1BAFE57}" type="datetimeFigureOut">
              <a:rPr lang="ru-RU" smtClean="0"/>
              <a:pPr/>
              <a:t>03.03.2025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B4F2B7B-F5E5-9A38-B210-2BAD6D52C6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46320" y="7627621"/>
            <a:ext cx="493776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40">
                <a:solidFill>
                  <a:schemeClr val="tx1">
                    <a:tint val="82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FB2A104-2853-A0C5-5534-C69555A4EB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32720" y="7627621"/>
            <a:ext cx="329184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40">
                <a:solidFill>
                  <a:schemeClr val="tx1">
                    <a:tint val="82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D5763098-EEFA-E841-BF9A-D24040A322C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29825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  <p:sldLayoutId id="2147483674" r:id="rId15"/>
    <p:sldLayoutId id="2147483675" r:id="rId16"/>
    <p:sldLayoutId id="2147483676" r:id="rId17"/>
    <p:sldLayoutId id="2147483677" r:id="rId18"/>
    <p:sldLayoutId id="2147483678" r:id="rId19"/>
    <p:sldLayoutId id="2147483679" r:id="rId20"/>
  </p:sldLayoutIdLst>
  <p:hf sldNum="0" hdr="0" ftr="0" dt="0"/>
  <p:txStyles>
    <p:titleStyle>
      <a:lvl1pPr algn="l" defTabSz="1097280" rtl="0" eaLnBrk="1" latinLnBrk="0" hangingPunct="1">
        <a:lnSpc>
          <a:spcPct val="90000"/>
        </a:lnSpc>
        <a:spcBef>
          <a:spcPct val="0"/>
        </a:spcBef>
        <a:buNone/>
        <a:defRPr sz="528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74320" indent="-274320" algn="l" defTabSz="109728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8229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88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3716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9202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46888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301752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16.jpeg"/><Relationship Id="rId18" Type="http://schemas.openxmlformats.org/officeDocument/2006/relationships/image" Target="../media/image2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12" Type="http://schemas.openxmlformats.org/officeDocument/2006/relationships/image" Target="../media/image15.jpeg"/><Relationship Id="rId17" Type="http://schemas.openxmlformats.org/officeDocument/2006/relationships/image" Target="../media/image20.jpe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9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9.jpeg"/><Relationship Id="rId11" Type="http://schemas.openxmlformats.org/officeDocument/2006/relationships/image" Target="../media/image14.jpeg"/><Relationship Id="rId5" Type="http://schemas.openxmlformats.org/officeDocument/2006/relationships/image" Target="../media/image8.jpeg"/><Relationship Id="rId15" Type="http://schemas.openxmlformats.org/officeDocument/2006/relationships/image" Target="../media/image18.jpeg"/><Relationship Id="rId10" Type="http://schemas.openxmlformats.org/officeDocument/2006/relationships/image" Target="../media/image13.jpeg"/><Relationship Id="rId4" Type="http://schemas.openxmlformats.org/officeDocument/2006/relationships/image" Target="../media/image7.jpeg"/><Relationship Id="rId9" Type="http://schemas.openxmlformats.org/officeDocument/2006/relationships/image" Target="../media/image12.jpeg"/><Relationship Id="rId1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16.jpeg"/><Relationship Id="rId18" Type="http://schemas.openxmlformats.org/officeDocument/2006/relationships/image" Target="../media/image2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12" Type="http://schemas.openxmlformats.org/officeDocument/2006/relationships/image" Target="../media/image15.jpeg"/><Relationship Id="rId17" Type="http://schemas.openxmlformats.org/officeDocument/2006/relationships/image" Target="../media/image20.jpe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9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9.jpeg"/><Relationship Id="rId11" Type="http://schemas.openxmlformats.org/officeDocument/2006/relationships/image" Target="../media/image14.jpeg"/><Relationship Id="rId5" Type="http://schemas.openxmlformats.org/officeDocument/2006/relationships/image" Target="../media/image8.jpeg"/><Relationship Id="rId15" Type="http://schemas.openxmlformats.org/officeDocument/2006/relationships/image" Target="../media/image18.jpeg"/><Relationship Id="rId10" Type="http://schemas.openxmlformats.org/officeDocument/2006/relationships/image" Target="../media/image13.jpeg"/><Relationship Id="rId4" Type="http://schemas.openxmlformats.org/officeDocument/2006/relationships/image" Target="../media/image7.jpeg"/><Relationship Id="rId9" Type="http://schemas.openxmlformats.org/officeDocument/2006/relationships/image" Target="../media/image12.jpeg"/><Relationship Id="rId1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16.jpeg"/><Relationship Id="rId18" Type="http://schemas.openxmlformats.org/officeDocument/2006/relationships/image" Target="../media/image2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12" Type="http://schemas.openxmlformats.org/officeDocument/2006/relationships/image" Target="../media/image15.jpeg"/><Relationship Id="rId17" Type="http://schemas.openxmlformats.org/officeDocument/2006/relationships/image" Target="../media/image20.jpe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19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9.jpeg"/><Relationship Id="rId11" Type="http://schemas.openxmlformats.org/officeDocument/2006/relationships/image" Target="../media/image14.jpeg"/><Relationship Id="rId5" Type="http://schemas.openxmlformats.org/officeDocument/2006/relationships/image" Target="../media/image8.jpeg"/><Relationship Id="rId15" Type="http://schemas.openxmlformats.org/officeDocument/2006/relationships/image" Target="../media/image18.jpeg"/><Relationship Id="rId10" Type="http://schemas.openxmlformats.org/officeDocument/2006/relationships/image" Target="../media/image13.jpeg"/><Relationship Id="rId4" Type="http://schemas.openxmlformats.org/officeDocument/2006/relationships/image" Target="../media/image7.jpeg"/><Relationship Id="rId9" Type="http://schemas.openxmlformats.org/officeDocument/2006/relationships/image" Target="../media/image12.jpeg"/><Relationship Id="rId1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16.jpeg"/><Relationship Id="rId18" Type="http://schemas.openxmlformats.org/officeDocument/2006/relationships/image" Target="../media/image2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12" Type="http://schemas.openxmlformats.org/officeDocument/2006/relationships/image" Target="../media/image15.jpeg"/><Relationship Id="rId17" Type="http://schemas.openxmlformats.org/officeDocument/2006/relationships/image" Target="../media/image20.jpe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19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9.jpeg"/><Relationship Id="rId11" Type="http://schemas.openxmlformats.org/officeDocument/2006/relationships/image" Target="../media/image14.jpeg"/><Relationship Id="rId5" Type="http://schemas.openxmlformats.org/officeDocument/2006/relationships/image" Target="../media/image8.jpeg"/><Relationship Id="rId15" Type="http://schemas.openxmlformats.org/officeDocument/2006/relationships/image" Target="../media/image18.jpeg"/><Relationship Id="rId10" Type="http://schemas.openxmlformats.org/officeDocument/2006/relationships/image" Target="../media/image13.jpeg"/><Relationship Id="rId4" Type="http://schemas.openxmlformats.org/officeDocument/2006/relationships/image" Target="../media/image7.jpeg"/><Relationship Id="rId9" Type="http://schemas.openxmlformats.org/officeDocument/2006/relationships/image" Target="../media/image12.jpeg"/><Relationship Id="rId1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2727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91337" y="2461729"/>
            <a:ext cx="7381875" cy="209776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00"/>
              </a:lnSpc>
              <a:buNone/>
            </a:pPr>
            <a:r>
              <a:rPr lang="en-US" sz="4400" b="1" dirty="0">
                <a:solidFill>
                  <a:srgbClr val="FFE14D"/>
                </a:solidFill>
                <a:latin typeface="Arial" panose="020B0604020202020204" pitchFamily="34" charset="0"/>
                <a:ea typeface="Comfortaa Bold" pitchFamily="34" charset="-122"/>
                <a:cs typeface="Arial" panose="020B0604020202020204" pitchFamily="34" charset="0"/>
              </a:rPr>
              <a:t>ИЗА СПОРТ - Ваш путь к совершенству в спорте и ландшафте</a:t>
            </a:r>
            <a:endParaRPr lang="en-US" sz="4400" dirty="0">
              <a:latin typeface="Arial" panose="020B0604020202020204" pitchFamily="34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891337" y="4937038"/>
            <a:ext cx="7381875" cy="8058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50"/>
              </a:lnSpc>
              <a:buNone/>
            </a:pPr>
            <a:r>
              <a:rPr lang="en-US" sz="1950" dirty="0">
                <a:solidFill>
                  <a:srgbClr val="D7D4CC"/>
                </a:solidFill>
                <a:latin typeface="Raleway Medium" pitchFamily="34" charset="0"/>
                <a:ea typeface="Raleway Medium" pitchFamily="34" charset="-122"/>
                <a:cs typeface="Raleway Medium" pitchFamily="34" charset="-120"/>
              </a:rPr>
              <a:t>Мы занимаемся спортивным и ландшафтным покрытием с 2015 года.</a:t>
            </a:r>
            <a:endParaRPr lang="en-US" sz="1950" dirty="0">
              <a:latin typeface="Arial" panose="020B0604020202020204" pitchFamily="34" charset="0"/>
            </a:endParaRPr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426AEB27-FBB7-3005-1E68-A7C7C7B8A959}"/>
              </a:ext>
            </a:extLst>
          </p:cNvPr>
          <p:cNvGrpSpPr/>
          <p:nvPr/>
        </p:nvGrpSpPr>
        <p:grpSpPr>
          <a:xfrm>
            <a:off x="645424" y="465605"/>
            <a:ext cx="2778307" cy="774700"/>
            <a:chOff x="809811" y="414234"/>
            <a:chExt cx="2778307" cy="774700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827DB461-10E0-C534-A375-56F97DD540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09811" y="414234"/>
              <a:ext cx="812800" cy="77470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A8FEFBB-7368-59FA-2B53-B6DA3F9DF502}"/>
                </a:ext>
              </a:extLst>
            </p:cNvPr>
            <p:cNvSpPr txBox="1"/>
            <p:nvPr/>
          </p:nvSpPr>
          <p:spPr>
            <a:xfrm>
              <a:off x="1757681" y="476079"/>
              <a:ext cx="183043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20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ИЗА СПОРТ</a:t>
              </a:r>
            </a:p>
            <a:p>
              <a:r>
                <a:rPr lang="ru-RU" sz="1400" dirty="0">
                  <a:solidFill>
                    <a:schemeClr val="bg1"/>
                  </a:solidFill>
                  <a:latin typeface="Arial" panose="020B0604020202020204" pitchFamily="34" charset="0"/>
                </a:rPr>
                <a:t>Только лучшее</a:t>
              </a: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27272B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C10D7B7-92D7-F896-9257-1193DAF00E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10682EC6-F393-4D58-6668-F0888B045799}"/>
              </a:ext>
            </a:extLst>
          </p:cNvPr>
          <p:cNvSpPr/>
          <p:nvPr/>
        </p:nvSpPr>
        <p:spPr>
          <a:xfrm>
            <a:off x="881063" y="974288"/>
            <a:ext cx="10437614" cy="6992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00"/>
              </a:lnSpc>
              <a:buNone/>
            </a:pPr>
            <a:r>
              <a:rPr lang="en-US" sz="4400" b="1" dirty="0">
                <a:solidFill>
                  <a:srgbClr val="FFE14D"/>
                </a:solidFill>
                <a:latin typeface="Arial" panose="020B0604020202020204" pitchFamily="34" charset="0"/>
                <a:ea typeface="Comfortaa Bold" pitchFamily="34" charset="-122"/>
                <a:cs typeface="Arial" panose="020B0604020202020204" pitchFamily="34" charset="0"/>
              </a:rPr>
              <a:t>Примеры выполненных проектов</a:t>
            </a:r>
            <a:endParaRPr lang="en-US" sz="4400" dirty="0">
              <a:latin typeface="Arial" panose="020B0604020202020204" pitchFamily="34" charset="0"/>
            </a:endParaRPr>
          </a:p>
        </p:txBody>
      </p:sp>
      <p:sp>
        <p:nvSpPr>
          <p:cNvPr id="9" name="Диагональная полоса 8">
            <a:extLst>
              <a:ext uri="{FF2B5EF4-FFF2-40B4-BE49-F238E27FC236}">
                <a16:creationId xmlns:a16="http://schemas.microsoft.com/office/drawing/2014/main" id="{9DA192CC-33C8-E427-9961-9A1C97F845B3}"/>
              </a:ext>
            </a:extLst>
          </p:cNvPr>
          <p:cNvSpPr/>
          <p:nvPr/>
        </p:nvSpPr>
        <p:spPr>
          <a:xfrm>
            <a:off x="5564777" y="2586446"/>
            <a:ext cx="18131246" cy="11286308"/>
          </a:xfrm>
          <a:prstGeom prst="diagStrip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35122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2727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986564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36176" y="3643551"/>
            <a:ext cx="11064002" cy="6637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200"/>
              </a:lnSpc>
              <a:buNone/>
            </a:pPr>
            <a:r>
              <a:rPr lang="en-US" sz="4150" b="1" dirty="0">
                <a:solidFill>
                  <a:srgbClr val="FFE14D"/>
                </a:solidFill>
                <a:latin typeface="Arial" panose="020B0604020202020204" pitchFamily="34" charset="0"/>
                <a:ea typeface="Comfortaa Bold" pitchFamily="34" charset="-122"/>
                <a:cs typeface="Arial" panose="020B0604020202020204" pitchFamily="34" charset="0"/>
              </a:rPr>
              <a:t>Преимущества работы с ИЗА СПОРТ</a:t>
            </a:r>
            <a:endParaRPr lang="en-US" sz="4150" dirty="0">
              <a:latin typeface="Arial" panose="020B0604020202020204" pitchFamily="34" charset="0"/>
            </a:endParaRPr>
          </a:p>
        </p:txBody>
      </p:sp>
      <p:sp>
        <p:nvSpPr>
          <p:cNvPr id="4" name="Shape 1"/>
          <p:cNvSpPr/>
          <p:nvPr/>
        </p:nvSpPr>
        <p:spPr>
          <a:xfrm>
            <a:off x="836176" y="4665702"/>
            <a:ext cx="6359604" cy="1335167"/>
          </a:xfrm>
          <a:prstGeom prst="roundRect">
            <a:avLst>
              <a:gd name="adj" fmla="val 26843"/>
            </a:avLst>
          </a:prstGeom>
          <a:solidFill>
            <a:srgbClr val="46464A"/>
          </a:solidFill>
          <a:ln/>
        </p:spPr>
      </p:sp>
      <p:sp>
        <p:nvSpPr>
          <p:cNvPr id="5" name="Text 2"/>
          <p:cNvSpPr/>
          <p:nvPr/>
        </p:nvSpPr>
        <p:spPr>
          <a:xfrm>
            <a:off x="1075015" y="4904542"/>
            <a:ext cx="2654737" cy="3318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600"/>
              </a:lnSpc>
              <a:buNone/>
            </a:pPr>
            <a:r>
              <a:rPr lang="en-US" sz="2050" b="1" dirty="0">
                <a:solidFill>
                  <a:srgbClr val="D7D4CC"/>
                </a:solidFill>
                <a:latin typeface="Arial" panose="020B0604020202020204" pitchFamily="34" charset="0"/>
                <a:ea typeface="Comfortaa Bold" pitchFamily="34" charset="-122"/>
                <a:cs typeface="Arial" panose="020B0604020202020204" pitchFamily="34" charset="0"/>
              </a:rPr>
              <a:t>Качество</a:t>
            </a:r>
            <a:endParaRPr lang="en-US" sz="2050" dirty="0">
              <a:latin typeface="Arial" panose="020B0604020202020204" pitchFamily="34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1075015" y="5379720"/>
            <a:ext cx="5881926" cy="3823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000"/>
              </a:lnSpc>
              <a:buNone/>
            </a:pPr>
            <a:r>
              <a:rPr lang="en-US" sz="1850" dirty="0">
                <a:solidFill>
                  <a:srgbClr val="D7D4CC"/>
                </a:solidFill>
                <a:latin typeface="Raleway Medium" pitchFamily="34" charset="0"/>
                <a:ea typeface="Raleway Medium" pitchFamily="34" charset="-122"/>
                <a:cs typeface="Raleway Medium" pitchFamily="34" charset="-120"/>
              </a:rPr>
              <a:t>Материалы и услуги</a:t>
            </a:r>
            <a:endParaRPr lang="en-US" sz="1850" dirty="0">
              <a:latin typeface="Arial" panose="020B0604020202020204" pitchFamily="34" charset="0"/>
            </a:endParaRPr>
          </a:p>
        </p:txBody>
      </p:sp>
      <p:sp>
        <p:nvSpPr>
          <p:cNvPr id="7" name="Shape 4"/>
          <p:cNvSpPr/>
          <p:nvPr/>
        </p:nvSpPr>
        <p:spPr>
          <a:xfrm>
            <a:off x="7434620" y="4665702"/>
            <a:ext cx="6359604" cy="1335167"/>
          </a:xfrm>
          <a:prstGeom prst="roundRect">
            <a:avLst>
              <a:gd name="adj" fmla="val 26843"/>
            </a:avLst>
          </a:prstGeom>
          <a:solidFill>
            <a:srgbClr val="46464A"/>
          </a:solidFill>
          <a:ln/>
        </p:spPr>
        <p:txBody>
          <a:bodyPr/>
          <a:lstStyle/>
          <a:p>
            <a:endParaRPr lang="ru-RU" dirty="0">
              <a:latin typeface="Arial" panose="020B0604020202020204" pitchFamily="34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7673459" y="4904542"/>
            <a:ext cx="2654737" cy="3318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600"/>
              </a:lnSpc>
              <a:buNone/>
            </a:pPr>
            <a:r>
              <a:rPr lang="en-US" sz="2050" b="1" dirty="0">
                <a:solidFill>
                  <a:srgbClr val="D7D4CC"/>
                </a:solidFill>
                <a:latin typeface="Arial" panose="020B0604020202020204" pitchFamily="34" charset="0"/>
                <a:ea typeface="Comfortaa Bold" pitchFamily="34" charset="-122"/>
                <a:cs typeface="Arial" panose="020B0604020202020204" pitchFamily="34" charset="0"/>
              </a:rPr>
              <a:t>Команда</a:t>
            </a:r>
            <a:endParaRPr lang="en-US" sz="2050" dirty="0">
              <a:latin typeface="Arial" panose="020B0604020202020204" pitchFamily="34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7673459" y="5379720"/>
            <a:ext cx="5881926" cy="3823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000"/>
              </a:lnSpc>
              <a:buNone/>
            </a:pPr>
            <a:r>
              <a:rPr lang="en-US" sz="1850" dirty="0">
                <a:solidFill>
                  <a:srgbClr val="D7D4CC"/>
                </a:solidFill>
                <a:latin typeface="Raleway Medium" pitchFamily="34" charset="0"/>
                <a:ea typeface="Raleway Medium" pitchFamily="34" charset="-122"/>
                <a:cs typeface="Raleway Medium" pitchFamily="34" charset="-120"/>
              </a:rPr>
              <a:t>Компетентные специалисты</a:t>
            </a:r>
            <a:endParaRPr lang="en-US" sz="1850" dirty="0">
              <a:latin typeface="Arial" panose="020B0604020202020204" pitchFamily="34" charset="0"/>
            </a:endParaRPr>
          </a:p>
        </p:txBody>
      </p:sp>
      <p:sp>
        <p:nvSpPr>
          <p:cNvPr id="10" name="Shape 7"/>
          <p:cNvSpPr/>
          <p:nvPr/>
        </p:nvSpPr>
        <p:spPr>
          <a:xfrm>
            <a:off x="836176" y="6239708"/>
            <a:ext cx="6359604" cy="1335167"/>
          </a:xfrm>
          <a:prstGeom prst="roundRect">
            <a:avLst>
              <a:gd name="adj" fmla="val 26843"/>
            </a:avLst>
          </a:prstGeom>
          <a:solidFill>
            <a:srgbClr val="46464A"/>
          </a:solidFill>
          <a:ln/>
        </p:spPr>
      </p:sp>
      <p:sp>
        <p:nvSpPr>
          <p:cNvPr id="11" name="Text 8"/>
          <p:cNvSpPr/>
          <p:nvPr/>
        </p:nvSpPr>
        <p:spPr>
          <a:xfrm>
            <a:off x="1075015" y="6478548"/>
            <a:ext cx="3615452" cy="3318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600"/>
              </a:lnSpc>
              <a:buNone/>
            </a:pPr>
            <a:r>
              <a:rPr lang="en-US" sz="2050" b="1" dirty="0">
                <a:solidFill>
                  <a:srgbClr val="D7D4CC"/>
                </a:solidFill>
                <a:latin typeface="Arial" panose="020B0604020202020204" pitchFamily="34" charset="0"/>
                <a:ea typeface="Comfortaa Bold" pitchFamily="34" charset="-122"/>
                <a:cs typeface="Arial" panose="020B0604020202020204" pitchFamily="34" charset="0"/>
              </a:rPr>
              <a:t>Индивидуальный подход</a:t>
            </a:r>
            <a:endParaRPr lang="en-US" sz="2050" dirty="0">
              <a:latin typeface="Arial" panose="020B0604020202020204" pitchFamily="34" charset="0"/>
            </a:endParaRPr>
          </a:p>
        </p:txBody>
      </p:sp>
      <p:sp>
        <p:nvSpPr>
          <p:cNvPr id="12" name="Text 9"/>
          <p:cNvSpPr/>
          <p:nvPr/>
        </p:nvSpPr>
        <p:spPr>
          <a:xfrm>
            <a:off x="1075015" y="6953726"/>
            <a:ext cx="5881926" cy="3823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000"/>
              </a:lnSpc>
              <a:buNone/>
            </a:pPr>
            <a:r>
              <a:rPr lang="en-US" sz="1850" dirty="0">
                <a:solidFill>
                  <a:srgbClr val="D7D4CC"/>
                </a:solidFill>
                <a:latin typeface="Raleway Medium" pitchFamily="34" charset="0"/>
                <a:ea typeface="Raleway Medium" pitchFamily="34" charset="-122"/>
                <a:cs typeface="Raleway Medium" pitchFamily="34" charset="-120"/>
              </a:rPr>
              <a:t>К каждому заказчику</a:t>
            </a:r>
            <a:endParaRPr lang="en-US" sz="1850" dirty="0">
              <a:latin typeface="Arial" panose="020B0604020202020204" pitchFamily="34" charset="0"/>
            </a:endParaRPr>
          </a:p>
        </p:txBody>
      </p:sp>
      <p:sp>
        <p:nvSpPr>
          <p:cNvPr id="13" name="Shape 10"/>
          <p:cNvSpPr/>
          <p:nvPr/>
        </p:nvSpPr>
        <p:spPr>
          <a:xfrm>
            <a:off x="7434620" y="6239708"/>
            <a:ext cx="6359604" cy="1335167"/>
          </a:xfrm>
          <a:prstGeom prst="roundRect">
            <a:avLst>
              <a:gd name="adj" fmla="val 26843"/>
            </a:avLst>
          </a:prstGeom>
          <a:solidFill>
            <a:srgbClr val="46464A"/>
          </a:solidFill>
          <a:ln/>
        </p:spPr>
      </p:sp>
      <p:sp>
        <p:nvSpPr>
          <p:cNvPr id="14" name="Text 11"/>
          <p:cNvSpPr/>
          <p:nvPr/>
        </p:nvSpPr>
        <p:spPr>
          <a:xfrm>
            <a:off x="7673459" y="6478548"/>
            <a:ext cx="2654737" cy="3318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600"/>
              </a:lnSpc>
              <a:buNone/>
            </a:pPr>
            <a:r>
              <a:rPr lang="en-US" sz="2050" b="1" dirty="0">
                <a:solidFill>
                  <a:srgbClr val="D7D4CC"/>
                </a:solidFill>
                <a:latin typeface="Arial" panose="020B0604020202020204" pitchFamily="34" charset="0"/>
                <a:ea typeface="Comfortaa Bold" pitchFamily="34" charset="-122"/>
                <a:cs typeface="Arial" panose="020B0604020202020204" pitchFamily="34" charset="0"/>
              </a:rPr>
              <a:t>Гибкость</a:t>
            </a:r>
            <a:endParaRPr lang="en-US" sz="2050" dirty="0">
              <a:latin typeface="Arial" panose="020B0604020202020204" pitchFamily="34" charset="0"/>
            </a:endParaRPr>
          </a:p>
        </p:txBody>
      </p:sp>
      <p:sp>
        <p:nvSpPr>
          <p:cNvPr id="15" name="Text 12"/>
          <p:cNvSpPr/>
          <p:nvPr/>
        </p:nvSpPr>
        <p:spPr>
          <a:xfrm>
            <a:off x="7673459" y="6953726"/>
            <a:ext cx="5881926" cy="3823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000"/>
              </a:lnSpc>
              <a:buNone/>
            </a:pPr>
            <a:r>
              <a:rPr lang="en-US" sz="1850" dirty="0">
                <a:solidFill>
                  <a:srgbClr val="D7D4CC"/>
                </a:solidFill>
                <a:latin typeface="Raleway Medium" pitchFamily="34" charset="0"/>
                <a:ea typeface="Raleway Medium" pitchFamily="34" charset="-122"/>
                <a:cs typeface="Raleway Medium" pitchFamily="34" charset="-120"/>
              </a:rPr>
              <a:t>В бюджете и сроках</a:t>
            </a:r>
            <a:endParaRPr lang="en-US" sz="185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2727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81063" y="2079665"/>
            <a:ext cx="5773698" cy="6992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00"/>
              </a:lnSpc>
              <a:buNone/>
            </a:pPr>
            <a:r>
              <a:rPr lang="en-US" sz="4400" b="1" dirty="0">
                <a:solidFill>
                  <a:srgbClr val="FFE14D"/>
                </a:solidFill>
                <a:latin typeface="Arial" panose="020B0604020202020204" pitchFamily="34" charset="0"/>
                <a:ea typeface="Comfortaa Bold" pitchFamily="34" charset="-122"/>
                <a:cs typeface="Arial" panose="020B0604020202020204" pitchFamily="34" charset="0"/>
              </a:rPr>
              <a:t>Отзывы клиентов</a:t>
            </a:r>
            <a:endParaRPr lang="en-US" sz="4400" dirty="0">
              <a:latin typeface="Arial" panose="020B0604020202020204" pitchFamily="34" charset="0"/>
            </a:endParaRPr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1063" y="3156466"/>
            <a:ext cx="629364" cy="629364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881063" y="4037528"/>
            <a:ext cx="2797373" cy="3496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D7D4CC"/>
                </a:solidFill>
                <a:latin typeface="Arial" panose="020B0604020202020204" pitchFamily="34" charset="0"/>
                <a:ea typeface="Comfortaa Bold" pitchFamily="34" charset="-122"/>
                <a:cs typeface="Arial" panose="020B0604020202020204" pitchFamily="34" charset="0"/>
              </a:rPr>
              <a:t>Отзыв</a:t>
            </a:r>
            <a:endParaRPr lang="en-US" sz="2200" dirty="0">
              <a:latin typeface="Arial" panose="020B0604020202020204" pitchFamily="34" charset="0"/>
            </a:endParaRPr>
          </a:p>
        </p:txBody>
      </p:sp>
      <p:sp>
        <p:nvSpPr>
          <p:cNvPr id="6" name="Text 2"/>
          <p:cNvSpPr/>
          <p:nvPr/>
        </p:nvSpPr>
        <p:spPr>
          <a:xfrm>
            <a:off x="881063" y="4538186"/>
            <a:ext cx="3502104" cy="16116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1950" dirty="0">
                <a:solidFill>
                  <a:srgbClr val="D7D4CC"/>
                </a:solidFill>
                <a:latin typeface="Raleway Medium" pitchFamily="34" charset="0"/>
                <a:ea typeface="Raleway Medium" pitchFamily="34" charset="-122"/>
                <a:cs typeface="Raleway Medium" pitchFamily="34" charset="-120"/>
              </a:rPr>
              <a:t>«Профессиональная команда, качественное покрытие, сделали все в срок. Рекомендуем!»</a:t>
            </a:r>
            <a:endParaRPr lang="en-US" sz="1950" dirty="0">
              <a:latin typeface="Arial" panose="020B0604020202020204" pitchFamily="34" charset="0"/>
            </a:endParaRPr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0714" y="3156466"/>
            <a:ext cx="629364" cy="629364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4760714" y="4037528"/>
            <a:ext cx="2797373" cy="3496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D7D4CC"/>
                </a:solidFill>
                <a:latin typeface="Arial" panose="020B0604020202020204" pitchFamily="34" charset="0"/>
                <a:ea typeface="Comfortaa Bold" pitchFamily="34" charset="-122"/>
                <a:cs typeface="Arial" panose="020B0604020202020204" pitchFamily="34" charset="0"/>
              </a:rPr>
              <a:t>Отзыв</a:t>
            </a:r>
            <a:endParaRPr lang="en-US" sz="2200" dirty="0">
              <a:latin typeface="Arial" panose="020B0604020202020204" pitchFamily="34" charset="0"/>
            </a:endParaRPr>
          </a:p>
        </p:txBody>
      </p:sp>
      <p:sp>
        <p:nvSpPr>
          <p:cNvPr id="9" name="Text 4"/>
          <p:cNvSpPr/>
          <p:nvPr/>
        </p:nvSpPr>
        <p:spPr>
          <a:xfrm>
            <a:off x="4760714" y="4538186"/>
            <a:ext cx="3502223" cy="16116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1950" dirty="0">
                <a:solidFill>
                  <a:srgbClr val="D7D4CC"/>
                </a:solidFill>
                <a:latin typeface="Raleway Medium" pitchFamily="34" charset="0"/>
                <a:ea typeface="Raleway Medium" pitchFamily="34" charset="-122"/>
                <a:cs typeface="Raleway Medium" pitchFamily="34" charset="-120"/>
              </a:rPr>
              <a:t>«Спасибо ИЗА СПОРТ за качественное покрытие и отличное сотрудничество. Будем рекомендовать вас!»</a:t>
            </a:r>
            <a:endParaRPr lang="en-US" sz="195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2727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67462" y="2420898"/>
            <a:ext cx="7381875" cy="13985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00"/>
              </a:lnSpc>
              <a:buNone/>
            </a:pPr>
            <a:r>
              <a:rPr lang="en-US" sz="4400" b="1" dirty="0">
                <a:solidFill>
                  <a:srgbClr val="FFE14D"/>
                </a:solidFill>
                <a:latin typeface="Arial" panose="020B0604020202020204" pitchFamily="34" charset="0"/>
                <a:ea typeface="Comfortaa Bold" pitchFamily="34" charset="-122"/>
                <a:cs typeface="Arial" panose="020B0604020202020204" pitchFamily="34" charset="0"/>
              </a:rPr>
              <a:t>Контактная информация</a:t>
            </a:r>
            <a:endParaRPr lang="en-US" sz="4400" dirty="0">
              <a:latin typeface="Arial" panose="020B0604020202020204" pitchFamily="34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6367462" y="4196953"/>
            <a:ext cx="7381875" cy="16116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50"/>
              </a:lnSpc>
              <a:buNone/>
            </a:pPr>
            <a:r>
              <a:rPr lang="en-US" sz="1950" dirty="0">
                <a:solidFill>
                  <a:srgbClr val="D7D4CC"/>
                </a:solidFill>
                <a:latin typeface="TT Norms Pro" panose="02000503030000020003" pitchFamily="2" charset="0"/>
                <a:ea typeface="Raleway Medium" pitchFamily="34" charset="-122"/>
                <a:cs typeface="Raleway Medium" pitchFamily="34" charset="-120"/>
              </a:rPr>
              <a:t>Адрес: МО, г. Долгопрудный, ул. Октябрьская 20А
Телефон: </a:t>
            </a:r>
            <a:r>
              <a:rPr lang="ru-RU" sz="1950" dirty="0">
                <a:solidFill>
                  <a:srgbClr val="D7D4CC"/>
                </a:solidFill>
                <a:latin typeface="TT Norms Pro" panose="02000503030000020003" pitchFamily="2" charset="0"/>
                <a:ea typeface="Raleway Medium" pitchFamily="34" charset="-122"/>
                <a:cs typeface="Raleway Medium" pitchFamily="34" charset="-120"/>
              </a:rPr>
              <a:t>Ведущий специалист</a:t>
            </a:r>
            <a:r>
              <a:rPr lang="en-US" sz="1950" dirty="0">
                <a:solidFill>
                  <a:srgbClr val="D7D4CC"/>
                </a:solidFill>
                <a:latin typeface="TT Norms Pro" panose="02000503030000020003" pitchFamily="2" charset="0"/>
                <a:ea typeface="Raleway Medium" pitchFamily="34" charset="-122"/>
                <a:cs typeface="Raleway Medium" pitchFamily="34" charset="-120"/>
              </a:rPr>
              <a:t> Кабанов Юрий </a:t>
            </a:r>
            <a:r>
              <a:rPr lang="en-US" sz="1950" dirty="0" err="1">
                <a:solidFill>
                  <a:srgbClr val="D7D4CC"/>
                </a:solidFill>
                <a:latin typeface="TT Norms Pro" panose="02000503030000020003" pitchFamily="2" charset="0"/>
                <a:ea typeface="Raleway Medium" pitchFamily="34" charset="-122"/>
                <a:cs typeface="Raleway Medium" pitchFamily="34" charset="-120"/>
              </a:rPr>
              <a:t>Юрьевич</a:t>
            </a:r>
            <a:r>
              <a:rPr lang="en-US" sz="1950" dirty="0">
                <a:solidFill>
                  <a:srgbClr val="D7D4CC"/>
                </a:solidFill>
                <a:latin typeface="TT Norms Pro" panose="02000503030000020003" pitchFamily="2" charset="0"/>
                <a:ea typeface="Raleway Medium" pitchFamily="34" charset="-122"/>
                <a:cs typeface="Raleway Medium" pitchFamily="34" charset="-120"/>
              </a:rPr>
              <a:t> </a:t>
            </a:r>
            <a:endParaRPr lang="ru-RU" sz="1950" dirty="0">
              <a:solidFill>
                <a:srgbClr val="D7D4CC"/>
              </a:solidFill>
              <a:latin typeface="TT Norms Pro" panose="02000503030000020003" pitchFamily="2" charset="0"/>
              <a:ea typeface="Raleway Medium" pitchFamily="34" charset="-122"/>
              <a:cs typeface="Raleway Medium" pitchFamily="34" charset="-120"/>
            </a:endParaRPr>
          </a:p>
          <a:p>
            <a:pPr marL="0" indent="0">
              <a:lnSpc>
                <a:spcPts val="3150"/>
              </a:lnSpc>
              <a:buNone/>
            </a:pPr>
            <a:r>
              <a:rPr lang="en-US" sz="1950" dirty="0">
                <a:solidFill>
                  <a:srgbClr val="D7D4CC"/>
                </a:solidFill>
                <a:latin typeface="TT Norms Pro" panose="02000503030000020003" pitchFamily="2" charset="0"/>
                <a:ea typeface="Raleway Medium" pitchFamily="34" charset="-122"/>
                <a:cs typeface="Raleway Medium" pitchFamily="34" charset="-120"/>
              </a:rPr>
              <a:t>+7 926 401-40-55
Email:infoizasport@ya.ru</a:t>
            </a:r>
            <a:endParaRPr lang="en-US" sz="1950" dirty="0">
              <a:latin typeface="TT Norms Pro" panose="02000503030000020003" pitchFamily="2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2727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314706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81063" y="4598789"/>
            <a:ext cx="12868275" cy="13985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00"/>
              </a:lnSpc>
              <a:buNone/>
            </a:pPr>
            <a:r>
              <a:rPr lang="en-US" sz="4400" b="1" dirty="0">
                <a:solidFill>
                  <a:srgbClr val="FFE14D"/>
                </a:solidFill>
                <a:latin typeface="Arial" panose="020B0604020202020204" pitchFamily="34" charset="0"/>
                <a:ea typeface="Comfortaa Bold" pitchFamily="34" charset="-122"/>
                <a:cs typeface="Arial" panose="020B0604020202020204" pitchFamily="34" charset="0"/>
              </a:rPr>
              <a:t>ИЗА СПОРТ - Ваш путь к совершенству в спорте и ландшафте</a:t>
            </a:r>
            <a:endParaRPr lang="en-US" sz="4400" dirty="0">
              <a:latin typeface="Arial" panose="020B0604020202020204" pitchFamily="34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881063" y="6374844"/>
            <a:ext cx="12868275" cy="4029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150"/>
              </a:lnSpc>
              <a:buNone/>
            </a:pPr>
            <a:r>
              <a:rPr lang="en-US" sz="1950" dirty="0">
                <a:solidFill>
                  <a:srgbClr val="D7D4CC"/>
                </a:solidFill>
                <a:latin typeface="Raleway Medium" pitchFamily="34" charset="0"/>
                <a:ea typeface="Raleway Medium" pitchFamily="34" charset="-122"/>
                <a:cs typeface="Raleway Medium" pitchFamily="34" charset="-120"/>
              </a:rPr>
              <a:t>Свяжитесь с нами для консультации и получения коммерческого предложения!</a:t>
            </a:r>
            <a:endParaRPr lang="en-US" sz="195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2727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81063" y="2432209"/>
            <a:ext cx="5594747" cy="6992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00"/>
              </a:lnSpc>
              <a:buNone/>
            </a:pPr>
            <a:r>
              <a:rPr lang="en-US" sz="4400" b="1" dirty="0">
                <a:solidFill>
                  <a:srgbClr val="FFE14D"/>
                </a:solidFill>
                <a:latin typeface="Arial" panose="020B0604020202020204" pitchFamily="34" charset="0"/>
                <a:ea typeface="Comfortaa Bold" pitchFamily="34" charset="-122"/>
                <a:cs typeface="Arial" panose="020B0604020202020204" pitchFamily="34" charset="0"/>
              </a:rPr>
              <a:t>О компании</a:t>
            </a:r>
            <a:endParaRPr lang="en-US" sz="4400" dirty="0">
              <a:latin typeface="Arial" panose="020B0604020202020204" pitchFamily="34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881063" y="3760708"/>
            <a:ext cx="2797373" cy="3496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FFE14D"/>
                </a:solidFill>
                <a:latin typeface="Arial" panose="020B0604020202020204" pitchFamily="34" charset="0"/>
                <a:ea typeface="Comfortaa Bold" pitchFamily="34" charset="-122"/>
                <a:cs typeface="Arial" panose="020B0604020202020204" pitchFamily="34" charset="0"/>
              </a:rPr>
              <a:t>Профиль</a:t>
            </a:r>
            <a:endParaRPr lang="en-US" sz="2200" dirty="0">
              <a:latin typeface="Arial" panose="020B0604020202020204" pitchFamily="34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881063" y="4362093"/>
            <a:ext cx="6127075" cy="12087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50"/>
              </a:lnSpc>
              <a:buNone/>
            </a:pPr>
            <a:r>
              <a:rPr lang="en-US" sz="1950" dirty="0">
                <a:solidFill>
                  <a:srgbClr val="D7D4CC"/>
                </a:solidFill>
                <a:latin typeface="Raleway Medium" pitchFamily="34" charset="0"/>
                <a:ea typeface="Raleway Medium" pitchFamily="34" charset="-122"/>
                <a:cs typeface="Raleway Medium" pitchFamily="34" charset="-120"/>
              </a:rPr>
              <a:t>Детские спортивные площадки, спортивные манежи, площадки для сдачи ГТО, хоккейные коробки</a:t>
            </a:r>
            <a:endParaRPr lang="en-US" sz="1950" dirty="0">
              <a:latin typeface="Arial" panose="020B0604020202020204" pitchFamily="34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7629882" y="3760708"/>
            <a:ext cx="2797373" cy="3496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FFE14D"/>
                </a:solidFill>
                <a:latin typeface="Arial" panose="020B0604020202020204" pitchFamily="34" charset="0"/>
                <a:ea typeface="Comfortaa Bold" pitchFamily="34" charset="-122"/>
                <a:cs typeface="Arial" panose="020B0604020202020204" pitchFamily="34" charset="0"/>
              </a:rPr>
              <a:t>Концепция</a:t>
            </a:r>
            <a:endParaRPr lang="en-US" sz="2200" dirty="0">
              <a:latin typeface="Arial" panose="020B0604020202020204" pitchFamily="34" charset="0"/>
            </a:endParaRPr>
          </a:p>
        </p:txBody>
      </p:sp>
      <p:sp>
        <p:nvSpPr>
          <p:cNvPr id="6" name="Text 4"/>
          <p:cNvSpPr/>
          <p:nvPr/>
        </p:nvSpPr>
        <p:spPr>
          <a:xfrm>
            <a:off x="7629882" y="4362093"/>
            <a:ext cx="6127075" cy="8058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50"/>
              </a:lnSpc>
              <a:buNone/>
            </a:pPr>
            <a:r>
              <a:rPr lang="en-US" sz="1950" dirty="0">
                <a:solidFill>
                  <a:srgbClr val="D7D4CC"/>
                </a:solidFill>
                <a:latin typeface="Raleway Medium" pitchFamily="34" charset="0"/>
                <a:ea typeface="Raleway Medium" pitchFamily="34" charset="-122"/>
                <a:cs typeface="Raleway Medium" pitchFamily="34" charset="-120"/>
              </a:rPr>
              <a:t>Качественные покрытия с максимальным сроком эксплуатации</a:t>
            </a:r>
            <a:endParaRPr lang="en-US" sz="195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2727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06026" y="1155740"/>
            <a:ext cx="5204460" cy="6504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100"/>
              </a:lnSpc>
              <a:buNone/>
            </a:pPr>
            <a:r>
              <a:rPr lang="en-US" sz="4050" b="1" dirty="0">
                <a:solidFill>
                  <a:srgbClr val="FFE14D"/>
                </a:solidFill>
                <a:latin typeface="Arial" panose="020B0604020202020204" pitchFamily="34" charset="0"/>
                <a:ea typeface="Comfortaa Bold" pitchFamily="34" charset="-122"/>
                <a:cs typeface="Arial" panose="020B0604020202020204" pitchFamily="34" charset="0"/>
              </a:rPr>
              <a:t>Наши услуги</a:t>
            </a:r>
            <a:endParaRPr lang="en-US" sz="4050" dirty="0">
              <a:latin typeface="Arial" panose="020B0604020202020204" pitchFamily="34" charset="0"/>
            </a:endParaRPr>
          </a:p>
        </p:txBody>
      </p:sp>
      <p:sp>
        <p:nvSpPr>
          <p:cNvPr id="4" name="Shape 1"/>
          <p:cNvSpPr/>
          <p:nvPr/>
        </p:nvSpPr>
        <p:spPr>
          <a:xfrm>
            <a:off x="6306026" y="2420779"/>
            <a:ext cx="409813" cy="409813"/>
          </a:xfrm>
          <a:prstGeom prst="roundRect">
            <a:avLst>
              <a:gd name="adj" fmla="val 85722"/>
            </a:avLst>
          </a:prstGeom>
          <a:solidFill>
            <a:srgbClr val="46464A"/>
          </a:solidFill>
          <a:ln/>
        </p:spPr>
      </p:sp>
      <p:sp>
        <p:nvSpPr>
          <p:cNvPr id="5" name="Text 2"/>
          <p:cNvSpPr/>
          <p:nvPr/>
        </p:nvSpPr>
        <p:spPr>
          <a:xfrm>
            <a:off x="6950035" y="2420779"/>
            <a:ext cx="2991326" cy="97583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550"/>
              </a:lnSpc>
              <a:buNone/>
            </a:pPr>
            <a:r>
              <a:rPr lang="en-US" sz="2000" b="1" dirty="0">
                <a:solidFill>
                  <a:srgbClr val="D7D4CC"/>
                </a:solidFill>
                <a:latin typeface="Arial" panose="020B0604020202020204" pitchFamily="34" charset="0"/>
                <a:ea typeface="Comfortaa Bold" pitchFamily="34" charset="-122"/>
                <a:cs typeface="Arial" panose="020B0604020202020204" pitchFamily="34" charset="0"/>
              </a:rPr>
              <a:t>Поставка и монтаж искусственной травы</a:t>
            </a:r>
            <a:endParaRPr lang="en-US" sz="2000" dirty="0">
              <a:latin typeface="Arial" panose="020B0604020202020204" pitchFamily="34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6950035" y="3537109"/>
            <a:ext cx="2991326" cy="14987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950"/>
              </a:lnSpc>
              <a:buNone/>
            </a:pPr>
            <a:r>
              <a:rPr lang="en-US" sz="1800" dirty="0">
                <a:solidFill>
                  <a:srgbClr val="D7D4CC"/>
                </a:solidFill>
                <a:latin typeface="Raleway Medium" pitchFamily="34" charset="0"/>
                <a:ea typeface="Raleway Medium" pitchFamily="34" charset="-122"/>
                <a:cs typeface="Raleway Medium" pitchFamily="34" charset="-120"/>
              </a:rPr>
              <a:t>Искусственная трава для футбольных полей, теннисных кортов, гольф-полей</a:t>
            </a:r>
            <a:endParaRPr lang="en-US" sz="1800" dirty="0">
              <a:latin typeface="Arial" panose="020B0604020202020204" pitchFamily="34" charset="0"/>
            </a:endParaRPr>
          </a:p>
        </p:txBody>
      </p:sp>
      <p:sp>
        <p:nvSpPr>
          <p:cNvPr id="7" name="Shape 4"/>
          <p:cNvSpPr/>
          <p:nvPr/>
        </p:nvSpPr>
        <p:spPr>
          <a:xfrm>
            <a:off x="10175558" y="2420779"/>
            <a:ext cx="409813" cy="409813"/>
          </a:xfrm>
          <a:prstGeom prst="roundRect">
            <a:avLst>
              <a:gd name="adj" fmla="val 85722"/>
            </a:avLst>
          </a:prstGeom>
          <a:solidFill>
            <a:srgbClr val="46464A"/>
          </a:solidFill>
          <a:ln/>
        </p:spPr>
      </p:sp>
      <p:sp>
        <p:nvSpPr>
          <p:cNvPr id="8" name="Text 5"/>
          <p:cNvSpPr/>
          <p:nvPr/>
        </p:nvSpPr>
        <p:spPr>
          <a:xfrm>
            <a:off x="10819567" y="2420779"/>
            <a:ext cx="2991326" cy="650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550"/>
              </a:lnSpc>
              <a:buNone/>
            </a:pPr>
            <a:r>
              <a:rPr lang="en-US" sz="2000" b="1" dirty="0">
                <a:solidFill>
                  <a:srgbClr val="D7D4CC"/>
                </a:solidFill>
                <a:latin typeface="Arial" panose="020B0604020202020204" pitchFamily="34" charset="0"/>
                <a:ea typeface="Comfortaa Bold" pitchFamily="34" charset="-122"/>
                <a:cs typeface="Arial" panose="020B0604020202020204" pitchFamily="34" charset="0"/>
              </a:rPr>
              <a:t>Профессиональные покрытия</a:t>
            </a:r>
            <a:endParaRPr lang="en-US" sz="2000" dirty="0">
              <a:latin typeface="Arial" panose="020B0604020202020204" pitchFamily="34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10819567" y="3211830"/>
            <a:ext cx="2991326" cy="11240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950"/>
              </a:lnSpc>
              <a:buNone/>
            </a:pPr>
            <a:r>
              <a:rPr lang="en-US" sz="1800" dirty="0">
                <a:solidFill>
                  <a:srgbClr val="D7D4CC"/>
                </a:solidFill>
                <a:latin typeface="Raleway Medium" pitchFamily="34" charset="0"/>
                <a:ea typeface="Raleway Medium" pitchFamily="34" charset="-122"/>
                <a:cs typeface="Raleway Medium" pitchFamily="34" charset="-120"/>
              </a:rPr>
              <a:t>Легкоатлетические беговые дорожки, спортивные площадки</a:t>
            </a:r>
            <a:endParaRPr lang="en-US" sz="1800" dirty="0">
              <a:latin typeface="Arial" panose="020B0604020202020204" pitchFamily="34" charset="0"/>
            </a:endParaRPr>
          </a:p>
        </p:txBody>
      </p:sp>
      <p:sp>
        <p:nvSpPr>
          <p:cNvPr id="10" name="Shape 7"/>
          <p:cNvSpPr/>
          <p:nvPr/>
        </p:nvSpPr>
        <p:spPr>
          <a:xfrm>
            <a:off x="6306026" y="5533430"/>
            <a:ext cx="409813" cy="409813"/>
          </a:xfrm>
          <a:prstGeom prst="roundRect">
            <a:avLst>
              <a:gd name="adj" fmla="val 85722"/>
            </a:avLst>
          </a:prstGeom>
          <a:solidFill>
            <a:srgbClr val="46464A"/>
          </a:solidFill>
          <a:ln/>
        </p:spPr>
      </p:sp>
      <p:sp>
        <p:nvSpPr>
          <p:cNvPr id="11" name="Text 8"/>
          <p:cNvSpPr/>
          <p:nvPr/>
        </p:nvSpPr>
        <p:spPr>
          <a:xfrm>
            <a:off x="6950035" y="5533430"/>
            <a:ext cx="2991326" cy="650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550"/>
              </a:lnSpc>
              <a:buNone/>
            </a:pPr>
            <a:r>
              <a:rPr lang="en-US" sz="2000" b="1" dirty="0">
                <a:solidFill>
                  <a:srgbClr val="D7D4CC"/>
                </a:solidFill>
                <a:latin typeface="Arial" panose="020B0604020202020204" pitchFamily="34" charset="0"/>
                <a:ea typeface="Comfortaa Bold" pitchFamily="34" charset="-122"/>
                <a:cs typeface="Arial" panose="020B0604020202020204" pitchFamily="34" charset="0"/>
              </a:rPr>
              <a:t>Оборудование и комплектующие</a:t>
            </a:r>
            <a:endParaRPr lang="en-US" sz="2000" dirty="0">
              <a:latin typeface="Arial" panose="020B0604020202020204" pitchFamily="34" charset="0"/>
            </a:endParaRPr>
          </a:p>
        </p:txBody>
      </p:sp>
      <p:sp>
        <p:nvSpPr>
          <p:cNvPr id="12" name="Text 9"/>
          <p:cNvSpPr/>
          <p:nvPr/>
        </p:nvSpPr>
        <p:spPr>
          <a:xfrm>
            <a:off x="6950035" y="6324481"/>
            <a:ext cx="2991326" cy="7493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950"/>
              </a:lnSpc>
              <a:buNone/>
            </a:pPr>
            <a:r>
              <a:rPr lang="en-US" sz="1800" dirty="0">
                <a:solidFill>
                  <a:srgbClr val="D7D4CC"/>
                </a:solidFill>
                <a:latin typeface="Raleway Medium" pitchFamily="34" charset="0"/>
                <a:ea typeface="Raleway Medium" pitchFamily="34" charset="-122"/>
                <a:cs typeface="Raleway Medium" pitchFamily="34" charset="-120"/>
              </a:rPr>
              <a:t>Воркаут, тренажеры, игровые элементы</a:t>
            </a:r>
            <a:endParaRPr lang="en-US" sz="1800" dirty="0">
              <a:latin typeface="Arial" panose="020B0604020202020204" pitchFamily="34" charset="0"/>
            </a:endParaRPr>
          </a:p>
        </p:txBody>
      </p:sp>
      <p:sp>
        <p:nvSpPr>
          <p:cNvPr id="13" name="Shape 10"/>
          <p:cNvSpPr/>
          <p:nvPr/>
        </p:nvSpPr>
        <p:spPr>
          <a:xfrm>
            <a:off x="10175558" y="5533430"/>
            <a:ext cx="409813" cy="409813"/>
          </a:xfrm>
          <a:prstGeom prst="roundRect">
            <a:avLst>
              <a:gd name="adj" fmla="val 85722"/>
            </a:avLst>
          </a:prstGeom>
          <a:solidFill>
            <a:srgbClr val="46464A"/>
          </a:solidFill>
          <a:ln/>
        </p:spPr>
      </p:sp>
      <p:sp>
        <p:nvSpPr>
          <p:cNvPr id="14" name="Text 11"/>
          <p:cNvSpPr/>
          <p:nvPr/>
        </p:nvSpPr>
        <p:spPr>
          <a:xfrm>
            <a:off x="10819567" y="5533430"/>
            <a:ext cx="2991326" cy="650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550"/>
              </a:lnSpc>
              <a:buNone/>
            </a:pPr>
            <a:r>
              <a:rPr lang="en-US" sz="2000" b="1" dirty="0">
                <a:solidFill>
                  <a:srgbClr val="D7D4CC"/>
                </a:solidFill>
                <a:latin typeface="Arial" panose="020B0604020202020204" pitchFamily="34" charset="0"/>
                <a:ea typeface="Comfortaa Bold" pitchFamily="34" charset="-122"/>
                <a:cs typeface="Arial" panose="020B0604020202020204" pitchFamily="34" charset="0"/>
              </a:rPr>
              <a:t>Хоккейные коробки, детские площадки</a:t>
            </a:r>
            <a:endParaRPr lang="en-US" sz="2000" dirty="0">
              <a:latin typeface="Arial" panose="020B0604020202020204" pitchFamily="34" charset="0"/>
            </a:endParaRPr>
          </a:p>
        </p:txBody>
      </p:sp>
      <p:sp>
        <p:nvSpPr>
          <p:cNvPr id="15" name="Text 12"/>
          <p:cNvSpPr/>
          <p:nvPr/>
        </p:nvSpPr>
        <p:spPr>
          <a:xfrm>
            <a:off x="10819567" y="6324481"/>
            <a:ext cx="2991326" cy="7493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950"/>
              </a:lnSpc>
              <a:buNone/>
            </a:pPr>
            <a:r>
              <a:rPr lang="en-US" sz="1800" dirty="0">
                <a:solidFill>
                  <a:srgbClr val="D7D4CC"/>
                </a:solidFill>
                <a:latin typeface="Raleway Medium" pitchFamily="34" charset="0"/>
                <a:ea typeface="Raleway Medium" pitchFamily="34" charset="-122"/>
                <a:cs typeface="Raleway Medium" pitchFamily="34" charset="-120"/>
              </a:rPr>
              <a:t>Комплексное оснащение для активного отдыха</a:t>
            </a:r>
            <a:endParaRPr lang="en-US" sz="1800" dirty="0">
              <a:latin typeface="Arial" panose="020B0604020202020204" pitchFamily="34" charset="0"/>
            </a:endParaRPr>
          </a:p>
        </p:txBody>
      </p:sp>
      <p:pic>
        <p:nvPicPr>
          <p:cNvPr id="24" name="Рисунок 23" descr="Изображение выглядит как на открытом воздухе, трава, небо, дере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81DFFC8-4835-B061-82EB-E32602FE6DB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7826" r="22303" b="259"/>
          <a:stretch>
            <a:fillRect/>
          </a:stretch>
        </p:blipFill>
        <p:spPr>
          <a:xfrm>
            <a:off x="0" y="0"/>
            <a:ext cx="5486400" cy="8229600"/>
          </a:xfrm>
          <a:custGeom>
            <a:avLst/>
            <a:gdLst>
              <a:gd name="connsiteX0" fmla="*/ 0 w 5486400"/>
              <a:gd name="connsiteY0" fmla="*/ 0 h 8229600"/>
              <a:gd name="connsiteX1" fmla="*/ 5486400 w 5486400"/>
              <a:gd name="connsiteY1" fmla="*/ 0 h 8229600"/>
              <a:gd name="connsiteX2" fmla="*/ 5486400 w 5486400"/>
              <a:gd name="connsiteY2" fmla="*/ 8229600 h 8229600"/>
              <a:gd name="connsiteX3" fmla="*/ 0 w 5486400"/>
              <a:gd name="connsiteY3" fmla="*/ 8229600 h 822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86400" h="8229600">
                <a:moveTo>
                  <a:pt x="0" y="0"/>
                </a:moveTo>
                <a:lnTo>
                  <a:pt x="5486400" y="0"/>
                </a:lnTo>
                <a:lnTo>
                  <a:pt x="5486400" y="8229600"/>
                </a:lnTo>
                <a:lnTo>
                  <a:pt x="0" y="8229600"/>
                </a:lnTo>
                <a:close/>
              </a:path>
            </a:pathLst>
          </a:cu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2727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17456" y="819507"/>
            <a:ext cx="5433655" cy="6596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150"/>
              </a:lnSpc>
              <a:buNone/>
            </a:pPr>
            <a:r>
              <a:rPr lang="en-US" sz="4150" b="1" dirty="0">
                <a:solidFill>
                  <a:srgbClr val="FFE14D"/>
                </a:solidFill>
                <a:latin typeface="Arial" panose="020B0604020202020204" pitchFamily="34" charset="0"/>
                <a:ea typeface="Comfortaa Bold" pitchFamily="34" charset="-122"/>
                <a:cs typeface="Arial" panose="020B0604020202020204" pitchFamily="34" charset="0"/>
              </a:rPr>
              <a:t>Наши достижения</a:t>
            </a:r>
            <a:endParaRPr lang="en-US" sz="4150" dirty="0">
              <a:latin typeface="Arial" panose="020B0604020202020204" pitchFamily="34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6317456" y="1953935"/>
            <a:ext cx="3562826" cy="7835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6150"/>
              </a:lnSpc>
              <a:buNone/>
            </a:pPr>
            <a:r>
              <a:rPr lang="en-US" sz="6150" b="1" dirty="0">
                <a:solidFill>
                  <a:srgbClr val="D7D4CC"/>
                </a:solidFill>
                <a:latin typeface="Arial" panose="020B0604020202020204" pitchFamily="34" charset="0"/>
                <a:ea typeface="Comfortaa Bold" pitchFamily="34" charset="-122"/>
                <a:cs typeface="Arial" panose="020B0604020202020204" pitchFamily="34" charset="0"/>
              </a:rPr>
              <a:t>34</a:t>
            </a:r>
            <a:endParaRPr lang="en-US" sz="6150" dirty="0">
              <a:latin typeface="Arial" panose="020B0604020202020204" pitchFamily="34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6779538" y="3034189"/>
            <a:ext cx="2638544" cy="3298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50"/>
              </a:lnSpc>
              <a:buNone/>
            </a:pPr>
            <a:r>
              <a:rPr lang="en-US" sz="2050" b="1" dirty="0">
                <a:solidFill>
                  <a:srgbClr val="D7D4CC"/>
                </a:solidFill>
                <a:latin typeface="Arial" panose="020B0604020202020204" pitchFamily="34" charset="0"/>
                <a:ea typeface="Comfortaa Bold" pitchFamily="34" charset="-122"/>
                <a:cs typeface="Arial" panose="020B0604020202020204" pitchFamily="34" charset="0"/>
              </a:rPr>
              <a:t>Объекты</a:t>
            </a:r>
            <a:endParaRPr lang="en-US" sz="2050" dirty="0">
              <a:latin typeface="Arial" panose="020B0604020202020204" pitchFamily="34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6317456" y="3506391"/>
            <a:ext cx="3562826" cy="3800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950"/>
              </a:lnSpc>
              <a:buNone/>
            </a:pPr>
            <a:r>
              <a:rPr lang="en-US" sz="1850" dirty="0">
                <a:solidFill>
                  <a:srgbClr val="D7D4CC"/>
                </a:solidFill>
                <a:latin typeface="Raleway Medium" pitchFamily="34" charset="0"/>
                <a:ea typeface="Raleway Medium" pitchFamily="34" charset="-122"/>
                <a:cs typeface="Raleway Medium" pitchFamily="34" charset="-120"/>
              </a:rPr>
              <a:t>В 6 регионах России</a:t>
            </a:r>
            <a:endParaRPr lang="en-US" sz="1850" dirty="0">
              <a:latin typeface="Arial" panose="020B0604020202020204" pitchFamily="34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10236398" y="1953935"/>
            <a:ext cx="3562945" cy="7835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6150"/>
              </a:lnSpc>
              <a:buNone/>
            </a:pPr>
            <a:r>
              <a:rPr lang="en-US" sz="6150" b="1" dirty="0">
                <a:solidFill>
                  <a:srgbClr val="D7D4CC"/>
                </a:solidFill>
                <a:latin typeface="Arial" panose="020B0604020202020204" pitchFamily="34" charset="0"/>
                <a:ea typeface="Comfortaa Bold" pitchFamily="34" charset="-122"/>
                <a:cs typeface="Arial" panose="020B0604020202020204" pitchFamily="34" charset="0"/>
              </a:rPr>
              <a:t>14</a:t>
            </a:r>
            <a:endParaRPr lang="en-US" sz="6150" dirty="0">
              <a:latin typeface="Arial" panose="020B0604020202020204" pitchFamily="34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10698599" y="3034189"/>
            <a:ext cx="2638544" cy="3298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50"/>
              </a:lnSpc>
              <a:buNone/>
            </a:pPr>
            <a:r>
              <a:rPr lang="en-US" sz="2050" b="1" dirty="0">
                <a:solidFill>
                  <a:srgbClr val="D7D4CC"/>
                </a:solidFill>
                <a:latin typeface="Arial" panose="020B0604020202020204" pitchFamily="34" charset="0"/>
                <a:ea typeface="Comfortaa Bold" pitchFamily="34" charset="-122"/>
                <a:cs typeface="Arial" panose="020B0604020202020204" pitchFamily="34" charset="0"/>
              </a:rPr>
              <a:t>Футбольные поля</a:t>
            </a:r>
            <a:endParaRPr lang="en-US" sz="2050" dirty="0">
              <a:latin typeface="Arial" panose="020B0604020202020204" pitchFamily="34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10236398" y="3506391"/>
            <a:ext cx="3562945" cy="7600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950"/>
              </a:lnSpc>
              <a:buNone/>
            </a:pPr>
            <a:r>
              <a:rPr lang="en-US" sz="1850" dirty="0">
                <a:solidFill>
                  <a:srgbClr val="D7D4CC"/>
                </a:solidFill>
                <a:latin typeface="Raleway Medium" pitchFamily="34" charset="0"/>
                <a:ea typeface="Raleway Medium" pitchFamily="34" charset="-122"/>
                <a:cs typeface="Raleway Medium" pitchFamily="34" charset="-120"/>
              </a:rPr>
              <a:t>Разных размеров и конфигураций</a:t>
            </a:r>
            <a:endParaRPr lang="en-US" sz="1850" dirty="0">
              <a:latin typeface="Arial" panose="020B0604020202020204" pitchFamily="34" charset="0"/>
            </a:endParaRPr>
          </a:p>
        </p:txBody>
      </p:sp>
      <p:sp>
        <p:nvSpPr>
          <p:cNvPr id="10" name="Text 7"/>
          <p:cNvSpPr/>
          <p:nvPr/>
        </p:nvSpPr>
        <p:spPr>
          <a:xfrm>
            <a:off x="6317456" y="5097542"/>
            <a:ext cx="3562826" cy="7835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6150"/>
              </a:lnSpc>
              <a:buNone/>
            </a:pPr>
            <a:r>
              <a:rPr lang="en-US" sz="6150" b="1" dirty="0">
                <a:solidFill>
                  <a:srgbClr val="D7D4CC"/>
                </a:solidFill>
                <a:latin typeface="Arial" panose="020B0604020202020204" pitchFamily="34" charset="0"/>
                <a:ea typeface="Comfortaa Bold" pitchFamily="34" charset="-122"/>
                <a:cs typeface="Arial" panose="020B0604020202020204" pitchFamily="34" charset="0"/>
              </a:rPr>
              <a:t>8</a:t>
            </a:r>
            <a:endParaRPr lang="en-US" sz="6150" dirty="0">
              <a:latin typeface="Arial" panose="020B0604020202020204" pitchFamily="34" charset="0"/>
            </a:endParaRPr>
          </a:p>
        </p:txBody>
      </p:sp>
      <p:sp>
        <p:nvSpPr>
          <p:cNvPr id="11" name="Text 8"/>
          <p:cNvSpPr/>
          <p:nvPr/>
        </p:nvSpPr>
        <p:spPr>
          <a:xfrm>
            <a:off x="6317456" y="6177796"/>
            <a:ext cx="3562826" cy="65960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50"/>
              </a:lnSpc>
              <a:buNone/>
            </a:pPr>
            <a:r>
              <a:rPr lang="en-US" sz="2050" b="1" dirty="0">
                <a:solidFill>
                  <a:srgbClr val="D7D4CC"/>
                </a:solidFill>
                <a:latin typeface="Arial" panose="020B0604020202020204" pitchFamily="34" charset="0"/>
                <a:ea typeface="Comfortaa Bold" pitchFamily="34" charset="-122"/>
                <a:cs typeface="Arial" panose="020B0604020202020204" pitchFamily="34" charset="0"/>
              </a:rPr>
              <a:t>Легкоатлетические дорожки</a:t>
            </a:r>
            <a:endParaRPr lang="en-US" sz="2050" dirty="0">
              <a:latin typeface="Arial" panose="020B0604020202020204" pitchFamily="34" charset="0"/>
            </a:endParaRPr>
          </a:p>
        </p:txBody>
      </p:sp>
      <p:sp>
        <p:nvSpPr>
          <p:cNvPr id="12" name="Text 9"/>
          <p:cNvSpPr/>
          <p:nvPr/>
        </p:nvSpPr>
        <p:spPr>
          <a:xfrm>
            <a:off x="6389375" y="6507599"/>
            <a:ext cx="3562826" cy="3800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950"/>
              </a:lnSpc>
              <a:buNone/>
            </a:pPr>
            <a:r>
              <a:rPr lang="en-US" sz="1850" dirty="0">
                <a:solidFill>
                  <a:srgbClr val="D7D4CC"/>
                </a:solidFill>
                <a:latin typeface="Raleway Medium" pitchFamily="34" charset="0"/>
                <a:ea typeface="Raleway Medium" pitchFamily="34" charset="-122"/>
                <a:cs typeface="Raleway Medium" pitchFamily="34" charset="-120"/>
              </a:rPr>
              <a:t>Профессиональное покрытие</a:t>
            </a:r>
            <a:endParaRPr lang="en-US" sz="1850" dirty="0">
              <a:latin typeface="Arial" panose="020B0604020202020204" pitchFamily="34" charset="0"/>
            </a:endParaRPr>
          </a:p>
        </p:txBody>
      </p:sp>
      <p:sp>
        <p:nvSpPr>
          <p:cNvPr id="13" name="Text 10"/>
          <p:cNvSpPr/>
          <p:nvPr/>
        </p:nvSpPr>
        <p:spPr>
          <a:xfrm>
            <a:off x="10236398" y="5097542"/>
            <a:ext cx="3562945" cy="7835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6150"/>
              </a:lnSpc>
              <a:buNone/>
            </a:pPr>
            <a:r>
              <a:rPr lang="en-US" sz="6150" b="1" dirty="0">
                <a:solidFill>
                  <a:srgbClr val="D7D4CC"/>
                </a:solidFill>
                <a:latin typeface="Arial" panose="020B0604020202020204" pitchFamily="34" charset="0"/>
                <a:ea typeface="Comfortaa Bold" pitchFamily="34" charset="-122"/>
                <a:cs typeface="Arial" panose="020B0604020202020204" pitchFamily="34" charset="0"/>
              </a:rPr>
              <a:t>12</a:t>
            </a:r>
            <a:endParaRPr lang="en-US" sz="6150" dirty="0">
              <a:latin typeface="Arial" panose="020B0604020202020204" pitchFamily="34" charset="0"/>
            </a:endParaRPr>
          </a:p>
        </p:txBody>
      </p:sp>
      <p:sp>
        <p:nvSpPr>
          <p:cNvPr id="14" name="Text 11"/>
          <p:cNvSpPr/>
          <p:nvPr/>
        </p:nvSpPr>
        <p:spPr>
          <a:xfrm>
            <a:off x="10302240" y="6177796"/>
            <a:ext cx="3431143" cy="3298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50"/>
              </a:lnSpc>
              <a:buNone/>
            </a:pPr>
            <a:r>
              <a:rPr lang="en-US" sz="2050" b="1" dirty="0">
                <a:solidFill>
                  <a:srgbClr val="D7D4CC"/>
                </a:solidFill>
                <a:latin typeface="Arial" panose="020B0604020202020204" pitchFamily="34" charset="0"/>
                <a:ea typeface="Comfortaa Bold" pitchFamily="34" charset="-122"/>
                <a:cs typeface="Arial" panose="020B0604020202020204" pitchFamily="34" charset="0"/>
              </a:rPr>
              <a:t>Спортивные площадки</a:t>
            </a:r>
            <a:endParaRPr lang="en-US" sz="2050" dirty="0">
              <a:latin typeface="Arial" panose="020B0604020202020204" pitchFamily="34" charset="0"/>
            </a:endParaRPr>
          </a:p>
        </p:txBody>
      </p:sp>
      <p:sp>
        <p:nvSpPr>
          <p:cNvPr id="15" name="Text 12"/>
          <p:cNvSpPr/>
          <p:nvPr/>
        </p:nvSpPr>
        <p:spPr>
          <a:xfrm>
            <a:off x="10236398" y="6649998"/>
            <a:ext cx="3562945" cy="7600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950"/>
              </a:lnSpc>
              <a:buNone/>
            </a:pPr>
            <a:r>
              <a:rPr lang="en-US" sz="1850" dirty="0">
                <a:solidFill>
                  <a:srgbClr val="D7D4CC"/>
                </a:solidFill>
                <a:latin typeface="Raleway Medium" pitchFamily="34" charset="0"/>
                <a:ea typeface="Raleway Medium" pitchFamily="34" charset="-122"/>
                <a:cs typeface="Raleway Medium" pitchFamily="34" charset="-120"/>
              </a:rPr>
              <a:t>Многофункциональные площадки</a:t>
            </a:r>
            <a:endParaRPr lang="en-US" sz="185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7272B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12A0BD7-A730-DE2D-F2E0-6A9B5AE1CC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E1C3EC04-92EB-2E1C-79A1-7A861952622C}"/>
              </a:ext>
            </a:extLst>
          </p:cNvPr>
          <p:cNvGrpSpPr/>
          <p:nvPr/>
        </p:nvGrpSpPr>
        <p:grpSpPr>
          <a:xfrm>
            <a:off x="1698926" y="2027238"/>
            <a:ext cx="11550648" cy="23768049"/>
            <a:chOff x="1727201" y="-4164012"/>
            <a:chExt cx="11550648" cy="23768049"/>
          </a:xfrm>
        </p:grpSpPr>
        <p:grpSp>
          <p:nvGrpSpPr>
            <p:cNvPr id="29" name="Группа 28">
              <a:extLst>
                <a:ext uri="{FF2B5EF4-FFF2-40B4-BE49-F238E27FC236}">
                  <a16:creationId xmlns:a16="http://schemas.microsoft.com/office/drawing/2014/main" id="{02E53F23-9FA1-6292-ED3C-955280E214E8}"/>
                </a:ext>
              </a:extLst>
            </p:cNvPr>
            <p:cNvGrpSpPr/>
            <p:nvPr/>
          </p:nvGrpSpPr>
          <p:grpSpPr>
            <a:xfrm>
              <a:off x="1735138" y="2027238"/>
              <a:ext cx="11534774" cy="5183187"/>
              <a:chOff x="1735138" y="2027238"/>
              <a:chExt cx="11534774" cy="5183187"/>
            </a:xfrm>
          </p:grpSpPr>
          <p:sp>
            <p:nvSpPr>
              <p:cNvPr id="48" name="Скругленный прямоугольник 47">
                <a:extLst>
                  <a:ext uri="{FF2B5EF4-FFF2-40B4-BE49-F238E27FC236}">
                    <a16:creationId xmlns:a16="http://schemas.microsoft.com/office/drawing/2014/main" id="{DC334B87-73A3-6FE9-6440-17196345C520}"/>
                  </a:ext>
                </a:extLst>
              </p:cNvPr>
              <p:cNvSpPr/>
              <p:nvPr/>
            </p:nvSpPr>
            <p:spPr>
              <a:xfrm>
                <a:off x="1743075" y="2027238"/>
                <a:ext cx="3751262" cy="2519362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49" name="Скругленный прямоугольник 48">
                <a:extLst>
                  <a:ext uri="{FF2B5EF4-FFF2-40B4-BE49-F238E27FC236}">
                    <a16:creationId xmlns:a16="http://schemas.microsoft.com/office/drawing/2014/main" id="{9C19D82E-9119-93D1-2AB3-50F9925B0041}"/>
                  </a:ext>
                </a:extLst>
              </p:cNvPr>
              <p:cNvSpPr/>
              <p:nvPr/>
            </p:nvSpPr>
            <p:spPr>
              <a:xfrm>
                <a:off x="5630862" y="2027238"/>
                <a:ext cx="3751262" cy="2519362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50" name="Скругленный прямоугольник 49">
                <a:extLst>
                  <a:ext uri="{FF2B5EF4-FFF2-40B4-BE49-F238E27FC236}">
                    <a16:creationId xmlns:a16="http://schemas.microsoft.com/office/drawing/2014/main" id="{565948AD-DC4C-1466-6F21-DAAF1DFDCE0B}"/>
                  </a:ext>
                </a:extLst>
              </p:cNvPr>
              <p:cNvSpPr/>
              <p:nvPr/>
            </p:nvSpPr>
            <p:spPr>
              <a:xfrm>
                <a:off x="1735138" y="4691063"/>
                <a:ext cx="3751262" cy="2519362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51" name="Скругленный прямоугольник 50">
                <a:extLst>
                  <a:ext uri="{FF2B5EF4-FFF2-40B4-BE49-F238E27FC236}">
                    <a16:creationId xmlns:a16="http://schemas.microsoft.com/office/drawing/2014/main" id="{35F3A011-8DD1-A431-DE51-002A2A64F2D2}"/>
                  </a:ext>
                </a:extLst>
              </p:cNvPr>
              <p:cNvSpPr/>
              <p:nvPr/>
            </p:nvSpPr>
            <p:spPr>
              <a:xfrm>
                <a:off x="9518650" y="2027238"/>
                <a:ext cx="3751262" cy="2519362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105C4D04-188C-0393-F866-9FE359AB81DA}"/>
                  </a:ext>
                </a:extLst>
              </p:cNvPr>
              <p:cNvSpPr txBox="1"/>
              <p:nvPr/>
            </p:nvSpPr>
            <p:spPr>
              <a:xfrm>
                <a:off x="6317298" y="5489079"/>
                <a:ext cx="6701246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dirty="0">
                    <a:solidFill>
                      <a:schemeClr val="bg1"/>
                    </a:solidFill>
                    <a:latin typeface="TT Norms Pro" panose="02000503030000020003" pitchFamily="2" charset="0"/>
                  </a:rPr>
                  <a:t>Р</a:t>
                </a:r>
                <a:r>
                  <a:rPr lang="ru-RU" dirty="0">
                    <a:solidFill>
                      <a:schemeClr val="bg1"/>
                    </a:solidFill>
                    <a:effectLst/>
                    <a:latin typeface="TT Norms Pro" panose="02000503030000020003" pitchFamily="2" charset="0"/>
                  </a:rPr>
                  <a:t>азмеры: </a:t>
                </a:r>
                <a:r>
                  <a:rPr lang="en-US" dirty="0">
                    <a:solidFill>
                      <a:schemeClr val="bg1"/>
                    </a:solidFill>
                    <a:latin typeface="TT Norms Pro" panose="02000503030000020003" pitchFamily="2" charset="0"/>
                  </a:rPr>
                  <a:t>60</a:t>
                </a:r>
                <a:r>
                  <a:rPr lang="ru-RU" dirty="0">
                    <a:solidFill>
                      <a:schemeClr val="bg1"/>
                    </a:solidFill>
                    <a:effectLst/>
                    <a:latin typeface="TT Norms Pro" panose="02000503030000020003" pitchFamily="2" charset="0"/>
                  </a:rPr>
                  <a:t> на 30 </a:t>
                </a:r>
              </a:p>
              <a:p>
                <a:r>
                  <a:rPr lang="ru-RU" dirty="0">
                    <a:solidFill>
                      <a:schemeClr val="bg1"/>
                    </a:solidFill>
                    <a:latin typeface="TT Norms Pro" panose="02000503030000020003" pitchFamily="2" charset="0"/>
                  </a:rPr>
                  <a:t>П</a:t>
                </a:r>
                <a:r>
                  <a:rPr lang="ru-RU" dirty="0">
                    <a:solidFill>
                      <a:schemeClr val="bg1"/>
                    </a:solidFill>
                    <a:effectLst/>
                    <a:latin typeface="TT Norms Pro" panose="02000503030000020003" pitchFamily="2" charset="0"/>
                  </a:rPr>
                  <a:t>лощадь: </a:t>
                </a:r>
                <a:r>
                  <a:rPr lang="en-US" dirty="0">
                    <a:solidFill>
                      <a:schemeClr val="bg1"/>
                    </a:solidFill>
                    <a:effectLst/>
                    <a:latin typeface="TT Norms Pro" panose="02000503030000020003" pitchFamily="2" charset="0"/>
                  </a:rPr>
                  <a:t>1800</a:t>
                </a:r>
                <a:r>
                  <a:rPr lang="ru-RU" dirty="0">
                    <a:solidFill>
                      <a:schemeClr val="bg1"/>
                    </a:solidFill>
                    <a:effectLst/>
                    <a:latin typeface="TT Norms Pro" panose="02000503030000020003" pitchFamily="2" charset="0"/>
                  </a:rPr>
                  <a:t> кв. м.</a:t>
                </a:r>
              </a:p>
              <a:p>
                <a:r>
                  <a:rPr lang="ru-RU" dirty="0">
                    <a:solidFill>
                      <a:schemeClr val="bg1"/>
                    </a:solidFill>
                    <a:effectLst/>
                    <a:latin typeface="TT Norms Pro" panose="02000503030000020003" pitchFamily="2" charset="0"/>
                  </a:rPr>
                  <a:t>Место: </a:t>
                </a:r>
                <a:r>
                  <a:rPr lang="ru-RU" dirty="0" err="1">
                    <a:solidFill>
                      <a:schemeClr val="bg1"/>
                    </a:solidFill>
                    <a:effectLst/>
                    <a:latin typeface="TT Norms Pro" panose="02000503030000020003" pitchFamily="2" charset="0"/>
                  </a:rPr>
                  <a:t>г.Казань</a:t>
                </a:r>
                <a:r>
                  <a:rPr lang="ru-RU" dirty="0">
                    <a:solidFill>
                      <a:schemeClr val="bg1"/>
                    </a:solidFill>
                    <a:effectLst/>
                    <a:latin typeface="TT Norms Pro" panose="02000503030000020003" pitchFamily="2" charset="0"/>
                  </a:rPr>
                  <a:t>.</a:t>
                </a:r>
              </a:p>
            </p:txBody>
          </p:sp>
        </p:grpSp>
        <p:grpSp>
          <p:nvGrpSpPr>
            <p:cNvPr id="30" name="Группа 29">
              <a:extLst>
                <a:ext uri="{FF2B5EF4-FFF2-40B4-BE49-F238E27FC236}">
                  <a16:creationId xmlns:a16="http://schemas.microsoft.com/office/drawing/2014/main" id="{3C3752D0-3361-6A22-0D3C-C56AE1696654}"/>
                </a:ext>
              </a:extLst>
            </p:cNvPr>
            <p:cNvGrpSpPr/>
            <p:nvPr/>
          </p:nvGrpSpPr>
          <p:grpSpPr>
            <a:xfrm>
              <a:off x="1743075" y="-4164012"/>
              <a:ext cx="11534774" cy="5183187"/>
              <a:chOff x="1743075" y="-4164012"/>
              <a:chExt cx="11534774" cy="5183187"/>
            </a:xfrm>
          </p:grpSpPr>
          <p:sp>
            <p:nvSpPr>
              <p:cNvPr id="43" name="Скругленный прямоугольник 42">
                <a:extLst>
                  <a:ext uri="{FF2B5EF4-FFF2-40B4-BE49-F238E27FC236}">
                    <a16:creationId xmlns:a16="http://schemas.microsoft.com/office/drawing/2014/main" id="{A7C887AF-AB3B-E773-93D9-C42DB495CF7B}"/>
                  </a:ext>
                </a:extLst>
              </p:cNvPr>
              <p:cNvSpPr/>
              <p:nvPr/>
            </p:nvSpPr>
            <p:spPr>
              <a:xfrm>
                <a:off x="1751012" y="-4164012"/>
                <a:ext cx="3751262" cy="2519362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44" name="Скругленный прямоугольник 43">
                <a:extLst>
                  <a:ext uri="{FF2B5EF4-FFF2-40B4-BE49-F238E27FC236}">
                    <a16:creationId xmlns:a16="http://schemas.microsoft.com/office/drawing/2014/main" id="{506000AB-759A-7C21-65E7-602D7AC7DEF8}"/>
                  </a:ext>
                </a:extLst>
              </p:cNvPr>
              <p:cNvSpPr/>
              <p:nvPr/>
            </p:nvSpPr>
            <p:spPr>
              <a:xfrm>
                <a:off x="5638799" y="-4164012"/>
                <a:ext cx="3751262" cy="2519362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45" name="Скругленный прямоугольник 44">
                <a:extLst>
                  <a:ext uri="{FF2B5EF4-FFF2-40B4-BE49-F238E27FC236}">
                    <a16:creationId xmlns:a16="http://schemas.microsoft.com/office/drawing/2014/main" id="{B5A11205-0BDB-F9A9-BF1F-1D4AE6EEB937}"/>
                  </a:ext>
                </a:extLst>
              </p:cNvPr>
              <p:cNvSpPr/>
              <p:nvPr/>
            </p:nvSpPr>
            <p:spPr>
              <a:xfrm>
                <a:off x="1743075" y="-1500187"/>
                <a:ext cx="3751262" cy="2519362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46" name="Скругленный прямоугольник 45">
                <a:extLst>
                  <a:ext uri="{FF2B5EF4-FFF2-40B4-BE49-F238E27FC236}">
                    <a16:creationId xmlns:a16="http://schemas.microsoft.com/office/drawing/2014/main" id="{F89742CD-ED3D-7789-93FF-F170AB556CAB}"/>
                  </a:ext>
                </a:extLst>
              </p:cNvPr>
              <p:cNvSpPr/>
              <p:nvPr/>
            </p:nvSpPr>
            <p:spPr>
              <a:xfrm>
                <a:off x="9526587" y="-4164012"/>
                <a:ext cx="3751262" cy="2519362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DFC8DC37-2EB2-0955-4CBA-1F5840285B76}"/>
                  </a:ext>
                </a:extLst>
              </p:cNvPr>
              <p:cNvSpPr txBox="1"/>
              <p:nvPr/>
            </p:nvSpPr>
            <p:spPr>
              <a:xfrm>
                <a:off x="6325235" y="-702171"/>
                <a:ext cx="6701246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dirty="0">
                    <a:solidFill>
                      <a:schemeClr val="bg1"/>
                    </a:solidFill>
                    <a:latin typeface="TT Norms Pro" panose="02000503030000020003" pitchFamily="2" charset="0"/>
                  </a:rPr>
                  <a:t>Р</a:t>
                </a:r>
                <a:r>
                  <a:rPr lang="ru-RU" dirty="0">
                    <a:solidFill>
                      <a:schemeClr val="bg1"/>
                    </a:solidFill>
                    <a:effectLst/>
                    <a:latin typeface="TT Norms Pro" panose="02000503030000020003" pitchFamily="2" charset="0"/>
                  </a:rPr>
                  <a:t>азмеры: 15 на 30 </a:t>
                </a:r>
              </a:p>
              <a:p>
                <a:r>
                  <a:rPr lang="ru-RU" dirty="0">
                    <a:solidFill>
                      <a:schemeClr val="bg1"/>
                    </a:solidFill>
                    <a:latin typeface="TT Norms Pro" panose="02000503030000020003" pitchFamily="2" charset="0"/>
                  </a:rPr>
                  <a:t>П</a:t>
                </a:r>
                <a:r>
                  <a:rPr lang="ru-RU" dirty="0">
                    <a:solidFill>
                      <a:schemeClr val="bg1"/>
                    </a:solidFill>
                    <a:effectLst/>
                    <a:latin typeface="TT Norms Pro" panose="02000503030000020003" pitchFamily="2" charset="0"/>
                  </a:rPr>
                  <a:t>лощадь: 450 кв. м.</a:t>
                </a:r>
              </a:p>
              <a:p>
                <a:r>
                  <a:rPr lang="ru-RU" dirty="0">
                    <a:solidFill>
                      <a:schemeClr val="bg1"/>
                    </a:solidFill>
                    <a:effectLst/>
                    <a:latin typeface="TT Norms Pro" panose="02000503030000020003" pitchFamily="2" charset="0"/>
                  </a:rPr>
                  <a:t>Место: Башкирия, село </a:t>
                </a:r>
                <a:r>
                  <a:rPr lang="ru-RU" dirty="0" err="1">
                    <a:solidFill>
                      <a:schemeClr val="bg1"/>
                    </a:solidFill>
                    <a:effectLst/>
                    <a:latin typeface="TT Norms Pro" panose="02000503030000020003" pitchFamily="2" charset="0"/>
                  </a:rPr>
                  <a:t>Гафурово</a:t>
                </a:r>
                <a:r>
                  <a:rPr lang="ru-RU" dirty="0">
                    <a:solidFill>
                      <a:schemeClr val="bg1"/>
                    </a:solidFill>
                    <a:effectLst/>
                    <a:latin typeface="TT Norms Pro" panose="02000503030000020003" pitchFamily="2" charset="0"/>
                  </a:rPr>
                  <a:t>.</a:t>
                </a:r>
              </a:p>
            </p:txBody>
          </p:sp>
        </p:grpSp>
        <p:grpSp>
          <p:nvGrpSpPr>
            <p:cNvPr id="31" name="Группа 30">
              <a:extLst>
                <a:ext uri="{FF2B5EF4-FFF2-40B4-BE49-F238E27FC236}">
                  <a16:creationId xmlns:a16="http://schemas.microsoft.com/office/drawing/2014/main" id="{C4577D1E-31D9-B738-0ABB-0E8A18E3642B}"/>
                </a:ext>
              </a:extLst>
            </p:cNvPr>
            <p:cNvGrpSpPr/>
            <p:nvPr/>
          </p:nvGrpSpPr>
          <p:grpSpPr>
            <a:xfrm>
              <a:off x="1727201" y="14420850"/>
              <a:ext cx="11534774" cy="5183187"/>
              <a:chOff x="1727201" y="14420850"/>
              <a:chExt cx="11534774" cy="5183187"/>
            </a:xfrm>
          </p:grpSpPr>
          <p:sp>
            <p:nvSpPr>
              <p:cNvPr id="38" name="Скругленный прямоугольник 37">
                <a:extLst>
                  <a:ext uri="{FF2B5EF4-FFF2-40B4-BE49-F238E27FC236}">
                    <a16:creationId xmlns:a16="http://schemas.microsoft.com/office/drawing/2014/main" id="{AA14A8BB-AF07-7242-C7A9-767DC5EF08D4}"/>
                  </a:ext>
                </a:extLst>
              </p:cNvPr>
              <p:cNvSpPr/>
              <p:nvPr/>
            </p:nvSpPr>
            <p:spPr>
              <a:xfrm>
                <a:off x="1735138" y="14420850"/>
                <a:ext cx="3751262" cy="2519362"/>
              </a:xfrm>
              <a:prstGeom prst="round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39" name="Скругленный прямоугольник 38">
                <a:extLst>
                  <a:ext uri="{FF2B5EF4-FFF2-40B4-BE49-F238E27FC236}">
                    <a16:creationId xmlns:a16="http://schemas.microsoft.com/office/drawing/2014/main" id="{E207E7B6-CA58-F39B-4711-D6EEB6F69BB9}"/>
                  </a:ext>
                </a:extLst>
              </p:cNvPr>
              <p:cNvSpPr/>
              <p:nvPr/>
            </p:nvSpPr>
            <p:spPr>
              <a:xfrm>
                <a:off x="5622925" y="14420850"/>
                <a:ext cx="3751262" cy="2519362"/>
              </a:xfrm>
              <a:prstGeom prst="round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40" name="Скругленный прямоугольник 39">
                <a:extLst>
                  <a:ext uri="{FF2B5EF4-FFF2-40B4-BE49-F238E27FC236}">
                    <a16:creationId xmlns:a16="http://schemas.microsoft.com/office/drawing/2014/main" id="{950106D7-F91D-BC50-5572-3F2E41F269BC}"/>
                  </a:ext>
                </a:extLst>
              </p:cNvPr>
              <p:cNvSpPr/>
              <p:nvPr/>
            </p:nvSpPr>
            <p:spPr>
              <a:xfrm>
                <a:off x="1727201" y="17084675"/>
                <a:ext cx="3751262" cy="2519362"/>
              </a:xfrm>
              <a:prstGeom prst="roundRect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41" name="Скругленный прямоугольник 40">
                <a:extLst>
                  <a:ext uri="{FF2B5EF4-FFF2-40B4-BE49-F238E27FC236}">
                    <a16:creationId xmlns:a16="http://schemas.microsoft.com/office/drawing/2014/main" id="{84363A1D-4303-35B0-94F7-4401CB7D0E6A}"/>
                  </a:ext>
                </a:extLst>
              </p:cNvPr>
              <p:cNvSpPr/>
              <p:nvPr/>
            </p:nvSpPr>
            <p:spPr>
              <a:xfrm>
                <a:off x="9510713" y="14420850"/>
                <a:ext cx="3751262" cy="2519362"/>
              </a:xfrm>
              <a:prstGeom prst="roundRect">
                <a:avLst/>
              </a:prstGeom>
              <a:blipFill>
                <a:blip r:embed="rId14"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3D079995-453D-FFF8-74A9-04403BC4311D}"/>
                  </a:ext>
                </a:extLst>
              </p:cNvPr>
              <p:cNvSpPr txBox="1"/>
              <p:nvPr/>
            </p:nvSpPr>
            <p:spPr>
              <a:xfrm>
                <a:off x="6309361" y="17882691"/>
                <a:ext cx="6701246" cy="92333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solidFill>
                      <a:schemeClr val="bg1"/>
                    </a:solidFill>
                    <a:effectLst/>
                    <a:latin typeface="TT Norms Pro" panose="02000503030000020003" pitchFamily="2" charset="0"/>
                  </a:rPr>
                  <a:t>Спо</a:t>
                </a:r>
                <a:r>
                  <a:rPr lang="ru-RU" dirty="0">
                    <a:solidFill>
                      <a:schemeClr val="bg1"/>
                    </a:solidFill>
                    <a:effectLst/>
                    <a:latin typeface="TT Norms Pro" panose="02000503030000020003" pitchFamily="2" charset="0"/>
                  </a:rPr>
                  <a:t>ртплощадка на территории Татарстана</a:t>
                </a:r>
              </a:p>
              <a:p>
                <a:r>
                  <a:rPr lang="ru-RU" dirty="0">
                    <a:solidFill>
                      <a:schemeClr val="bg1"/>
                    </a:solidFill>
                    <a:latin typeface="TT Norms Pro" panose="02000503030000020003" pitchFamily="2" charset="0"/>
                  </a:rPr>
                  <a:t>П</a:t>
                </a:r>
                <a:r>
                  <a:rPr lang="ru-RU" dirty="0">
                    <a:solidFill>
                      <a:schemeClr val="bg1"/>
                    </a:solidFill>
                    <a:effectLst/>
                    <a:latin typeface="TT Norms Pro" panose="02000503030000020003" pitchFamily="2" charset="0"/>
                  </a:rPr>
                  <a:t>лощадь: </a:t>
                </a:r>
                <a:r>
                  <a:rPr lang="en-US" dirty="0">
                    <a:solidFill>
                      <a:schemeClr val="bg1"/>
                    </a:solidFill>
                    <a:effectLst/>
                    <a:latin typeface="TT Norms Pro" panose="02000503030000020003" pitchFamily="2" charset="0"/>
                  </a:rPr>
                  <a:t>2300</a:t>
                </a:r>
                <a:r>
                  <a:rPr lang="ru-RU" dirty="0">
                    <a:solidFill>
                      <a:schemeClr val="bg1"/>
                    </a:solidFill>
                    <a:effectLst/>
                    <a:latin typeface="TT Norms Pro" panose="02000503030000020003" pitchFamily="2" charset="0"/>
                  </a:rPr>
                  <a:t> кв. м.</a:t>
                </a:r>
              </a:p>
              <a:p>
                <a:r>
                  <a:rPr lang="ru-RU" dirty="0">
                    <a:solidFill>
                      <a:schemeClr val="bg1"/>
                    </a:solidFill>
                    <a:effectLst/>
                    <a:latin typeface="TT Norms Pro" panose="02000503030000020003" pitchFamily="2" charset="0"/>
                  </a:rPr>
                  <a:t>Место: г. Казань</a:t>
                </a:r>
              </a:p>
            </p:txBody>
          </p:sp>
        </p:grpSp>
        <p:grpSp>
          <p:nvGrpSpPr>
            <p:cNvPr id="32" name="Группа 31">
              <a:extLst>
                <a:ext uri="{FF2B5EF4-FFF2-40B4-BE49-F238E27FC236}">
                  <a16:creationId xmlns:a16="http://schemas.microsoft.com/office/drawing/2014/main" id="{EF5533DE-031F-2138-C499-5FDFF882BDFD}"/>
                </a:ext>
              </a:extLst>
            </p:cNvPr>
            <p:cNvGrpSpPr/>
            <p:nvPr/>
          </p:nvGrpSpPr>
          <p:grpSpPr>
            <a:xfrm>
              <a:off x="1735138" y="8229600"/>
              <a:ext cx="11534774" cy="5183187"/>
              <a:chOff x="1735138" y="8229600"/>
              <a:chExt cx="11534774" cy="5183187"/>
            </a:xfrm>
          </p:grpSpPr>
          <p:sp>
            <p:nvSpPr>
              <p:cNvPr id="33" name="Скругленный прямоугольник 32">
                <a:extLst>
                  <a:ext uri="{FF2B5EF4-FFF2-40B4-BE49-F238E27FC236}">
                    <a16:creationId xmlns:a16="http://schemas.microsoft.com/office/drawing/2014/main" id="{5B1EA130-A1DF-FE1D-6E4E-BDADA61A88A1}"/>
                  </a:ext>
                </a:extLst>
              </p:cNvPr>
              <p:cNvSpPr/>
              <p:nvPr/>
            </p:nvSpPr>
            <p:spPr>
              <a:xfrm>
                <a:off x="1743075" y="8229600"/>
                <a:ext cx="3751262" cy="2519362"/>
              </a:xfrm>
              <a:prstGeom prst="roundRect">
                <a:avLst/>
              </a:prstGeom>
              <a:blipFill>
                <a:blip r:embed="rId15"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34" name="Скругленный прямоугольник 33">
                <a:extLst>
                  <a:ext uri="{FF2B5EF4-FFF2-40B4-BE49-F238E27FC236}">
                    <a16:creationId xmlns:a16="http://schemas.microsoft.com/office/drawing/2014/main" id="{64EFBAD5-0126-9BB4-1743-477447124EFC}"/>
                  </a:ext>
                </a:extLst>
              </p:cNvPr>
              <p:cNvSpPr/>
              <p:nvPr/>
            </p:nvSpPr>
            <p:spPr>
              <a:xfrm>
                <a:off x="5630862" y="8229600"/>
                <a:ext cx="3751262" cy="2519362"/>
              </a:xfrm>
              <a:prstGeom prst="roundRect">
                <a:avLst/>
              </a:prstGeom>
              <a:blipFill>
                <a:blip r:embed="rId16"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35" name="Скругленный прямоугольник 34">
                <a:extLst>
                  <a:ext uri="{FF2B5EF4-FFF2-40B4-BE49-F238E27FC236}">
                    <a16:creationId xmlns:a16="http://schemas.microsoft.com/office/drawing/2014/main" id="{D716D030-4202-6E7F-CE84-5D06DF6A337E}"/>
                  </a:ext>
                </a:extLst>
              </p:cNvPr>
              <p:cNvSpPr/>
              <p:nvPr/>
            </p:nvSpPr>
            <p:spPr>
              <a:xfrm>
                <a:off x="1735138" y="10893425"/>
                <a:ext cx="3751262" cy="2519362"/>
              </a:xfrm>
              <a:prstGeom prst="roundRect">
                <a:avLst/>
              </a:prstGeom>
              <a:blipFill>
                <a:blip r:embed="rId17"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36" name="Скругленный прямоугольник 35">
                <a:extLst>
                  <a:ext uri="{FF2B5EF4-FFF2-40B4-BE49-F238E27FC236}">
                    <a16:creationId xmlns:a16="http://schemas.microsoft.com/office/drawing/2014/main" id="{928ED347-5951-552E-311D-7CD062FF6284}"/>
                  </a:ext>
                </a:extLst>
              </p:cNvPr>
              <p:cNvSpPr/>
              <p:nvPr/>
            </p:nvSpPr>
            <p:spPr>
              <a:xfrm>
                <a:off x="9518650" y="8229600"/>
                <a:ext cx="3751262" cy="2519362"/>
              </a:xfrm>
              <a:prstGeom prst="roundRect">
                <a:avLst/>
              </a:prstGeom>
              <a:blipFill>
                <a:blip r:embed="rId18"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7AC51DB2-97FB-0EA4-9CF6-A4E43A8C2197}"/>
                  </a:ext>
                </a:extLst>
              </p:cNvPr>
              <p:cNvSpPr txBox="1"/>
              <p:nvPr/>
            </p:nvSpPr>
            <p:spPr>
              <a:xfrm>
                <a:off x="6317298" y="11691441"/>
                <a:ext cx="6701246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dirty="0">
                    <a:solidFill>
                      <a:schemeClr val="bg1"/>
                    </a:solidFill>
                    <a:latin typeface="TT Norms Pro" panose="02000503030000020003" pitchFamily="2" charset="0"/>
                  </a:rPr>
                  <a:t>Беговые дорожки</a:t>
                </a:r>
                <a:r>
                  <a:rPr lang="ru-RU" dirty="0">
                    <a:solidFill>
                      <a:schemeClr val="bg1"/>
                    </a:solidFill>
                    <a:effectLst/>
                    <a:latin typeface="TT Norms Pro" panose="02000503030000020003" pitchFamily="2" charset="0"/>
                  </a:rPr>
                  <a:t>: </a:t>
                </a:r>
                <a:r>
                  <a:rPr lang="en-US" dirty="0">
                    <a:solidFill>
                      <a:schemeClr val="bg1"/>
                    </a:solidFill>
                    <a:latin typeface="TT Norms Pro" panose="02000503030000020003" pitchFamily="2" charset="0"/>
                  </a:rPr>
                  <a:t>600 </a:t>
                </a:r>
                <a:r>
                  <a:rPr lang="ru-RU" dirty="0">
                    <a:solidFill>
                      <a:schemeClr val="bg1"/>
                    </a:solidFill>
                    <a:latin typeface="TT Norms Pro" panose="02000503030000020003" pitchFamily="2" charset="0"/>
                  </a:rPr>
                  <a:t>кв. м.</a:t>
                </a:r>
                <a:endParaRPr lang="ru-RU" dirty="0">
                  <a:solidFill>
                    <a:schemeClr val="bg1"/>
                  </a:solidFill>
                  <a:effectLst/>
                  <a:latin typeface="TT Norms Pro" panose="02000503030000020003" pitchFamily="2" charset="0"/>
                </a:endParaRPr>
              </a:p>
              <a:p>
                <a:r>
                  <a:rPr lang="ru-RU" dirty="0">
                    <a:solidFill>
                      <a:schemeClr val="bg1"/>
                    </a:solidFill>
                    <a:latin typeface="TT Norms Pro" panose="02000503030000020003" pitchFamily="2" charset="0"/>
                  </a:rPr>
                  <a:t>П</a:t>
                </a:r>
                <a:r>
                  <a:rPr lang="ru-RU" dirty="0">
                    <a:solidFill>
                      <a:schemeClr val="bg1"/>
                    </a:solidFill>
                    <a:effectLst/>
                    <a:latin typeface="TT Norms Pro" panose="02000503030000020003" pitchFamily="2" charset="0"/>
                  </a:rPr>
                  <a:t>лощадь поля: </a:t>
                </a:r>
                <a:r>
                  <a:rPr lang="en-US" dirty="0">
                    <a:solidFill>
                      <a:schemeClr val="bg1"/>
                    </a:solidFill>
                    <a:latin typeface="TT Norms Pro" panose="02000503030000020003" pitchFamily="2" charset="0"/>
                  </a:rPr>
                  <a:t>1500</a:t>
                </a:r>
                <a:r>
                  <a:rPr lang="ru-RU" dirty="0">
                    <a:solidFill>
                      <a:schemeClr val="bg1"/>
                    </a:solidFill>
                    <a:effectLst/>
                    <a:latin typeface="TT Norms Pro" panose="02000503030000020003" pitchFamily="2" charset="0"/>
                  </a:rPr>
                  <a:t> кв. м.</a:t>
                </a:r>
              </a:p>
              <a:p>
                <a:r>
                  <a:rPr lang="ru-RU" dirty="0">
                    <a:solidFill>
                      <a:schemeClr val="bg1"/>
                    </a:solidFill>
                    <a:effectLst/>
                    <a:latin typeface="TT Norms Pro" panose="02000503030000020003" pitchFamily="2" charset="0"/>
                  </a:rPr>
                  <a:t>Место: г. </a:t>
                </a:r>
                <a:r>
                  <a:rPr lang="ru-RU" dirty="0" err="1">
                    <a:solidFill>
                      <a:schemeClr val="bg1"/>
                    </a:solidFill>
                    <a:effectLst/>
                    <a:latin typeface="TT Norms Pro" panose="02000503030000020003" pitchFamily="2" charset="0"/>
                  </a:rPr>
                  <a:t>Каань</a:t>
                </a:r>
                <a:endParaRPr lang="ru-RU" dirty="0">
                  <a:solidFill>
                    <a:schemeClr val="bg1"/>
                  </a:solidFill>
                  <a:effectLst/>
                  <a:latin typeface="TT Norms Pro" panose="02000503030000020003" pitchFamily="2" charset="0"/>
                </a:endParaRPr>
              </a:p>
              <a:p>
                <a:r>
                  <a:rPr lang="ru-RU" dirty="0">
                    <a:solidFill>
                      <a:schemeClr val="bg1"/>
                    </a:solidFill>
                    <a:effectLst/>
                    <a:latin typeface="TT Norms Pro" panose="02000503030000020003" pitchFamily="2" charset="0"/>
                  </a:rPr>
                  <a:t>Территория санатория в Татарстане</a:t>
                </a:r>
              </a:p>
            </p:txBody>
          </p:sp>
        </p:grpSp>
      </p:grpSp>
      <p:sp>
        <p:nvSpPr>
          <p:cNvPr id="27" name="Полилиния 26">
            <a:extLst>
              <a:ext uri="{FF2B5EF4-FFF2-40B4-BE49-F238E27FC236}">
                <a16:creationId xmlns:a16="http://schemas.microsoft.com/office/drawing/2014/main" id="{9CA3136F-A8CF-5FD2-56DD-1A7E59222917}"/>
              </a:ext>
            </a:extLst>
          </p:cNvPr>
          <p:cNvSpPr/>
          <p:nvPr/>
        </p:nvSpPr>
        <p:spPr>
          <a:xfrm>
            <a:off x="0" y="0"/>
            <a:ext cx="14630400" cy="8229600"/>
          </a:xfrm>
          <a:custGeom>
            <a:avLst/>
            <a:gdLst>
              <a:gd name="connsiteX0" fmla="*/ 0 w 14630400"/>
              <a:gd name="connsiteY0" fmla="*/ 7210425 h 8229600"/>
              <a:gd name="connsiteX1" fmla="*/ 14630400 w 14630400"/>
              <a:gd name="connsiteY1" fmla="*/ 7210425 h 8229600"/>
              <a:gd name="connsiteX2" fmla="*/ 14630400 w 14630400"/>
              <a:gd name="connsiteY2" fmla="*/ 8229600 h 8229600"/>
              <a:gd name="connsiteX3" fmla="*/ 0 w 14630400"/>
              <a:gd name="connsiteY3" fmla="*/ 8229600 h 8229600"/>
              <a:gd name="connsiteX4" fmla="*/ 0 w 14630400"/>
              <a:gd name="connsiteY4" fmla="*/ 0 h 8229600"/>
              <a:gd name="connsiteX5" fmla="*/ 14630400 w 14630400"/>
              <a:gd name="connsiteY5" fmla="*/ 0 h 8229600"/>
              <a:gd name="connsiteX6" fmla="*/ 14630400 w 14630400"/>
              <a:gd name="connsiteY6" fmla="*/ 2027238 h 8229600"/>
              <a:gd name="connsiteX7" fmla="*/ 0 w 14630400"/>
              <a:gd name="connsiteY7" fmla="*/ 2027238 h 822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630400" h="8229600">
                <a:moveTo>
                  <a:pt x="0" y="7210425"/>
                </a:moveTo>
                <a:lnTo>
                  <a:pt x="14630400" y="7210425"/>
                </a:lnTo>
                <a:lnTo>
                  <a:pt x="14630400" y="8229600"/>
                </a:lnTo>
                <a:lnTo>
                  <a:pt x="0" y="8229600"/>
                </a:lnTo>
                <a:close/>
                <a:moveTo>
                  <a:pt x="0" y="0"/>
                </a:moveTo>
                <a:lnTo>
                  <a:pt x="14630400" y="0"/>
                </a:lnTo>
                <a:lnTo>
                  <a:pt x="14630400" y="2027238"/>
                </a:lnTo>
                <a:lnTo>
                  <a:pt x="0" y="2027238"/>
                </a:lnTo>
                <a:close/>
              </a:path>
            </a:pathLst>
          </a:custGeom>
          <a:solidFill>
            <a:srgbClr val="27272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dirty="0">
              <a:latin typeface="Arial" panose="020B0604020202020204" pitchFamily="34" charset="0"/>
            </a:endParaRP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2C24FEA8-D5F2-AC2F-2AEC-4512D6C517DB}"/>
              </a:ext>
            </a:extLst>
          </p:cNvPr>
          <p:cNvCxnSpPr/>
          <p:nvPr/>
        </p:nvCxnSpPr>
        <p:spPr>
          <a:xfrm>
            <a:off x="835025" y="1519084"/>
            <a:ext cx="12960350" cy="0"/>
          </a:xfrm>
          <a:prstGeom prst="line">
            <a:avLst/>
          </a:prstGeom>
          <a:ln w="34925"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Табличка 4">
            <a:extLst>
              <a:ext uri="{FF2B5EF4-FFF2-40B4-BE49-F238E27FC236}">
                <a16:creationId xmlns:a16="http://schemas.microsoft.com/office/drawing/2014/main" id="{B2A8844C-80D1-CA9F-E983-A6ACCBF0DCCC}"/>
              </a:ext>
            </a:extLst>
          </p:cNvPr>
          <p:cNvSpPr/>
          <p:nvPr/>
        </p:nvSpPr>
        <p:spPr>
          <a:xfrm>
            <a:off x="1573982" y="1327566"/>
            <a:ext cx="369118" cy="380581"/>
          </a:xfrm>
          <a:prstGeom prst="plaque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Arial" panose="020B060402020202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481CE5FC-05C0-9026-1F65-89B694C51E89}"/>
              </a:ext>
            </a:extLst>
          </p:cNvPr>
          <p:cNvSpPr txBox="1"/>
          <p:nvPr/>
        </p:nvSpPr>
        <p:spPr>
          <a:xfrm>
            <a:off x="1636053" y="361496"/>
            <a:ext cx="3414589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"/>
              </a:rPr>
              <a:t>C</a:t>
            </a:r>
            <a:r>
              <a:rPr lang="ru-RU" sz="4000" b="1" dirty="0" err="1">
                <a:solidFill>
                  <a:schemeClr val="bg1"/>
                </a:solidFill>
                <a:latin typeface=""/>
              </a:rPr>
              <a:t>портплощадка</a:t>
            </a:r>
            <a:r>
              <a:rPr lang="ru-RU" sz="4000" b="1" dirty="0">
                <a:solidFill>
                  <a:schemeClr val="bg1"/>
                </a:solidFill>
                <a:latin typeface=""/>
              </a:rPr>
              <a:t> под ключ</a:t>
            </a:r>
            <a:r>
              <a:rPr lang="en-US" sz="4000" b="1" dirty="0">
                <a:solidFill>
                  <a:schemeClr val="bg1"/>
                </a:solidFill>
                <a:latin typeface=""/>
              </a:rPr>
              <a:t>           </a:t>
            </a:r>
            <a:r>
              <a:rPr lang="ru-RU" sz="3600" b="1" dirty="0">
                <a:solidFill>
                  <a:srgbClr val="53535C"/>
                </a:solidFill>
                <a:latin typeface=""/>
              </a:rPr>
              <a:t>Хоккейная коробка</a:t>
            </a:r>
            <a:r>
              <a:rPr lang="en-US" sz="3600" b="1" dirty="0">
                <a:solidFill>
                  <a:srgbClr val="53535C"/>
                </a:solidFill>
                <a:latin typeface=""/>
              </a:rPr>
              <a:t>            </a:t>
            </a:r>
            <a:r>
              <a:rPr lang="ru-RU" sz="3600" b="1" dirty="0">
                <a:solidFill>
                  <a:srgbClr val="53535C"/>
                </a:solidFill>
                <a:latin typeface=""/>
              </a:rPr>
              <a:t>Трава и беговая школа</a:t>
            </a:r>
            <a:r>
              <a:rPr lang="en-US" sz="3600" b="1" dirty="0">
                <a:solidFill>
                  <a:srgbClr val="53535C"/>
                </a:solidFill>
                <a:latin typeface=""/>
              </a:rPr>
              <a:t>            </a:t>
            </a:r>
            <a:r>
              <a:rPr lang="ru-RU" sz="3600" b="1" dirty="0">
                <a:solidFill>
                  <a:srgbClr val="53535C"/>
                </a:solidFill>
                <a:latin typeface=""/>
              </a:rPr>
              <a:t>Территория санатория в Татарстане</a:t>
            </a:r>
          </a:p>
          <a:p>
            <a:endParaRPr lang="ru-RU" sz="3600" b="1" dirty="0">
              <a:solidFill>
                <a:srgbClr val="53535C"/>
              </a:solidFill>
              <a:effectLst/>
              <a:latin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6612443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7272B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BB4E3F6-3102-2D1B-ADE0-79DAE3D814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E6CEE822-2213-5825-2A7C-66B79516572C}"/>
              </a:ext>
            </a:extLst>
          </p:cNvPr>
          <p:cNvGrpSpPr/>
          <p:nvPr/>
        </p:nvGrpSpPr>
        <p:grpSpPr>
          <a:xfrm>
            <a:off x="1735138" y="-4152811"/>
            <a:ext cx="11550648" cy="23768049"/>
            <a:chOff x="1727201" y="-4164012"/>
            <a:chExt cx="11550648" cy="23768049"/>
          </a:xfrm>
        </p:grpSpPr>
        <p:grpSp>
          <p:nvGrpSpPr>
            <p:cNvPr id="29" name="Группа 28">
              <a:extLst>
                <a:ext uri="{FF2B5EF4-FFF2-40B4-BE49-F238E27FC236}">
                  <a16:creationId xmlns:a16="http://schemas.microsoft.com/office/drawing/2014/main" id="{DF516D24-713E-2037-93CD-CCDAC83EA543}"/>
                </a:ext>
              </a:extLst>
            </p:cNvPr>
            <p:cNvGrpSpPr/>
            <p:nvPr/>
          </p:nvGrpSpPr>
          <p:grpSpPr>
            <a:xfrm>
              <a:off x="1735138" y="2027238"/>
              <a:ext cx="11534774" cy="5183187"/>
              <a:chOff x="1735138" y="2027238"/>
              <a:chExt cx="11534774" cy="5183187"/>
            </a:xfrm>
          </p:grpSpPr>
          <p:sp>
            <p:nvSpPr>
              <p:cNvPr id="48" name="Скругленный прямоугольник 47">
                <a:extLst>
                  <a:ext uri="{FF2B5EF4-FFF2-40B4-BE49-F238E27FC236}">
                    <a16:creationId xmlns:a16="http://schemas.microsoft.com/office/drawing/2014/main" id="{96706AF1-254A-9BC2-7BD1-617782E8EE18}"/>
                  </a:ext>
                </a:extLst>
              </p:cNvPr>
              <p:cNvSpPr/>
              <p:nvPr/>
            </p:nvSpPr>
            <p:spPr>
              <a:xfrm>
                <a:off x="1743075" y="2027238"/>
                <a:ext cx="3751262" cy="2519362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49" name="Скругленный прямоугольник 48">
                <a:extLst>
                  <a:ext uri="{FF2B5EF4-FFF2-40B4-BE49-F238E27FC236}">
                    <a16:creationId xmlns:a16="http://schemas.microsoft.com/office/drawing/2014/main" id="{565EB4E0-D3D2-C539-33F5-42843BF720F5}"/>
                  </a:ext>
                </a:extLst>
              </p:cNvPr>
              <p:cNvSpPr/>
              <p:nvPr/>
            </p:nvSpPr>
            <p:spPr>
              <a:xfrm>
                <a:off x="5630862" y="2027238"/>
                <a:ext cx="3751262" cy="2519362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50" name="Скругленный прямоугольник 49">
                <a:extLst>
                  <a:ext uri="{FF2B5EF4-FFF2-40B4-BE49-F238E27FC236}">
                    <a16:creationId xmlns:a16="http://schemas.microsoft.com/office/drawing/2014/main" id="{6485895D-0FCC-CB83-7D6F-F77DD38EC66E}"/>
                  </a:ext>
                </a:extLst>
              </p:cNvPr>
              <p:cNvSpPr/>
              <p:nvPr/>
            </p:nvSpPr>
            <p:spPr>
              <a:xfrm>
                <a:off x="1735138" y="4691063"/>
                <a:ext cx="3751262" cy="2519362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51" name="Скругленный прямоугольник 50">
                <a:extLst>
                  <a:ext uri="{FF2B5EF4-FFF2-40B4-BE49-F238E27FC236}">
                    <a16:creationId xmlns:a16="http://schemas.microsoft.com/office/drawing/2014/main" id="{BAC7D0BA-EAD6-95DE-0846-42D2CBD95C27}"/>
                  </a:ext>
                </a:extLst>
              </p:cNvPr>
              <p:cNvSpPr/>
              <p:nvPr/>
            </p:nvSpPr>
            <p:spPr>
              <a:xfrm>
                <a:off x="9518650" y="2027238"/>
                <a:ext cx="3751262" cy="2519362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4E31F904-0381-DBE6-69F6-A03FBD058937}"/>
                  </a:ext>
                </a:extLst>
              </p:cNvPr>
              <p:cNvSpPr txBox="1"/>
              <p:nvPr/>
            </p:nvSpPr>
            <p:spPr>
              <a:xfrm>
                <a:off x="6317298" y="5489079"/>
                <a:ext cx="6701246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dirty="0">
                    <a:solidFill>
                      <a:schemeClr val="bg1"/>
                    </a:solidFill>
                    <a:latin typeface="TT Norms Pro" panose="02000503030000020003" pitchFamily="2" charset="0"/>
                  </a:rPr>
                  <a:t>Р</a:t>
                </a:r>
                <a:r>
                  <a:rPr lang="ru-RU" dirty="0">
                    <a:solidFill>
                      <a:schemeClr val="bg1"/>
                    </a:solidFill>
                    <a:effectLst/>
                    <a:latin typeface="TT Norms Pro" panose="02000503030000020003" pitchFamily="2" charset="0"/>
                  </a:rPr>
                  <a:t>азмеры: </a:t>
                </a:r>
                <a:r>
                  <a:rPr lang="en-US" dirty="0">
                    <a:solidFill>
                      <a:schemeClr val="bg1"/>
                    </a:solidFill>
                    <a:latin typeface="TT Norms Pro" panose="02000503030000020003" pitchFamily="2" charset="0"/>
                  </a:rPr>
                  <a:t>60</a:t>
                </a:r>
                <a:r>
                  <a:rPr lang="ru-RU" dirty="0">
                    <a:solidFill>
                      <a:schemeClr val="bg1"/>
                    </a:solidFill>
                    <a:effectLst/>
                    <a:latin typeface="TT Norms Pro" panose="02000503030000020003" pitchFamily="2" charset="0"/>
                  </a:rPr>
                  <a:t> на 30 </a:t>
                </a:r>
              </a:p>
              <a:p>
                <a:r>
                  <a:rPr lang="ru-RU" dirty="0">
                    <a:solidFill>
                      <a:schemeClr val="bg1"/>
                    </a:solidFill>
                    <a:latin typeface="TT Norms Pro" panose="02000503030000020003" pitchFamily="2" charset="0"/>
                  </a:rPr>
                  <a:t>П</a:t>
                </a:r>
                <a:r>
                  <a:rPr lang="ru-RU" dirty="0">
                    <a:solidFill>
                      <a:schemeClr val="bg1"/>
                    </a:solidFill>
                    <a:effectLst/>
                    <a:latin typeface="TT Norms Pro" panose="02000503030000020003" pitchFamily="2" charset="0"/>
                  </a:rPr>
                  <a:t>лощадь: </a:t>
                </a:r>
                <a:r>
                  <a:rPr lang="en-US" dirty="0">
                    <a:solidFill>
                      <a:schemeClr val="bg1"/>
                    </a:solidFill>
                    <a:effectLst/>
                    <a:latin typeface="TT Norms Pro" panose="02000503030000020003" pitchFamily="2" charset="0"/>
                  </a:rPr>
                  <a:t>1800</a:t>
                </a:r>
                <a:r>
                  <a:rPr lang="ru-RU" dirty="0">
                    <a:solidFill>
                      <a:schemeClr val="bg1"/>
                    </a:solidFill>
                    <a:effectLst/>
                    <a:latin typeface="TT Norms Pro" panose="02000503030000020003" pitchFamily="2" charset="0"/>
                  </a:rPr>
                  <a:t> кв. м.</a:t>
                </a:r>
              </a:p>
              <a:p>
                <a:r>
                  <a:rPr lang="ru-RU" dirty="0">
                    <a:solidFill>
                      <a:schemeClr val="bg1"/>
                    </a:solidFill>
                    <a:effectLst/>
                    <a:latin typeface="TT Norms Pro" panose="02000503030000020003" pitchFamily="2" charset="0"/>
                  </a:rPr>
                  <a:t>Место: </a:t>
                </a:r>
                <a:r>
                  <a:rPr lang="ru-RU" dirty="0" err="1">
                    <a:solidFill>
                      <a:schemeClr val="bg1"/>
                    </a:solidFill>
                    <a:effectLst/>
                    <a:latin typeface="TT Norms Pro" panose="02000503030000020003" pitchFamily="2" charset="0"/>
                  </a:rPr>
                  <a:t>г.Казань</a:t>
                </a:r>
                <a:r>
                  <a:rPr lang="ru-RU" dirty="0">
                    <a:solidFill>
                      <a:schemeClr val="bg1"/>
                    </a:solidFill>
                    <a:effectLst/>
                    <a:latin typeface="TT Norms Pro" panose="02000503030000020003" pitchFamily="2" charset="0"/>
                  </a:rPr>
                  <a:t>.</a:t>
                </a:r>
              </a:p>
            </p:txBody>
          </p:sp>
        </p:grpSp>
        <p:grpSp>
          <p:nvGrpSpPr>
            <p:cNvPr id="30" name="Группа 29">
              <a:extLst>
                <a:ext uri="{FF2B5EF4-FFF2-40B4-BE49-F238E27FC236}">
                  <a16:creationId xmlns:a16="http://schemas.microsoft.com/office/drawing/2014/main" id="{594E3984-001E-68E9-921B-6D8AAB0465E5}"/>
                </a:ext>
              </a:extLst>
            </p:cNvPr>
            <p:cNvGrpSpPr/>
            <p:nvPr/>
          </p:nvGrpSpPr>
          <p:grpSpPr>
            <a:xfrm>
              <a:off x="1743075" y="-4164012"/>
              <a:ext cx="11534774" cy="5183187"/>
              <a:chOff x="1743075" y="-4164012"/>
              <a:chExt cx="11534774" cy="5183187"/>
            </a:xfrm>
          </p:grpSpPr>
          <p:sp>
            <p:nvSpPr>
              <p:cNvPr id="43" name="Скругленный прямоугольник 42">
                <a:extLst>
                  <a:ext uri="{FF2B5EF4-FFF2-40B4-BE49-F238E27FC236}">
                    <a16:creationId xmlns:a16="http://schemas.microsoft.com/office/drawing/2014/main" id="{8889B177-2243-3708-C8FA-2FD5C74EF0AE}"/>
                  </a:ext>
                </a:extLst>
              </p:cNvPr>
              <p:cNvSpPr/>
              <p:nvPr/>
            </p:nvSpPr>
            <p:spPr>
              <a:xfrm>
                <a:off x="1751012" y="-4164012"/>
                <a:ext cx="3751262" cy="2519362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44" name="Скругленный прямоугольник 43">
                <a:extLst>
                  <a:ext uri="{FF2B5EF4-FFF2-40B4-BE49-F238E27FC236}">
                    <a16:creationId xmlns:a16="http://schemas.microsoft.com/office/drawing/2014/main" id="{00960F1E-1D35-3503-51AA-227D5C900BAF}"/>
                  </a:ext>
                </a:extLst>
              </p:cNvPr>
              <p:cNvSpPr/>
              <p:nvPr/>
            </p:nvSpPr>
            <p:spPr>
              <a:xfrm>
                <a:off x="5638799" y="-4164012"/>
                <a:ext cx="3751262" cy="2519362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45" name="Скругленный прямоугольник 44">
                <a:extLst>
                  <a:ext uri="{FF2B5EF4-FFF2-40B4-BE49-F238E27FC236}">
                    <a16:creationId xmlns:a16="http://schemas.microsoft.com/office/drawing/2014/main" id="{6AA1DA83-E18E-EA1B-64E1-933CEF98958A}"/>
                  </a:ext>
                </a:extLst>
              </p:cNvPr>
              <p:cNvSpPr/>
              <p:nvPr/>
            </p:nvSpPr>
            <p:spPr>
              <a:xfrm>
                <a:off x="1743075" y="-1500187"/>
                <a:ext cx="3751262" cy="2519362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46" name="Скругленный прямоугольник 45">
                <a:extLst>
                  <a:ext uri="{FF2B5EF4-FFF2-40B4-BE49-F238E27FC236}">
                    <a16:creationId xmlns:a16="http://schemas.microsoft.com/office/drawing/2014/main" id="{F4AD7EA4-0FD0-A924-43D7-35909C393CAB}"/>
                  </a:ext>
                </a:extLst>
              </p:cNvPr>
              <p:cNvSpPr/>
              <p:nvPr/>
            </p:nvSpPr>
            <p:spPr>
              <a:xfrm>
                <a:off x="9526587" y="-4164012"/>
                <a:ext cx="3751262" cy="2519362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1B178C50-2C9A-132E-23DB-9A9704EC1E67}"/>
                  </a:ext>
                </a:extLst>
              </p:cNvPr>
              <p:cNvSpPr txBox="1"/>
              <p:nvPr/>
            </p:nvSpPr>
            <p:spPr>
              <a:xfrm>
                <a:off x="6325235" y="-702171"/>
                <a:ext cx="6701246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dirty="0">
                    <a:solidFill>
                      <a:schemeClr val="bg1"/>
                    </a:solidFill>
                    <a:latin typeface="TT Norms Pro" panose="02000503030000020003" pitchFamily="2" charset="0"/>
                  </a:rPr>
                  <a:t>Р</a:t>
                </a:r>
                <a:r>
                  <a:rPr lang="ru-RU" dirty="0">
                    <a:solidFill>
                      <a:schemeClr val="bg1"/>
                    </a:solidFill>
                    <a:effectLst/>
                    <a:latin typeface="TT Norms Pro" panose="02000503030000020003" pitchFamily="2" charset="0"/>
                  </a:rPr>
                  <a:t>азмеры: 15 на 30 </a:t>
                </a:r>
              </a:p>
              <a:p>
                <a:r>
                  <a:rPr lang="ru-RU" dirty="0">
                    <a:solidFill>
                      <a:schemeClr val="bg1"/>
                    </a:solidFill>
                    <a:latin typeface="TT Norms Pro" panose="02000503030000020003" pitchFamily="2" charset="0"/>
                  </a:rPr>
                  <a:t>П</a:t>
                </a:r>
                <a:r>
                  <a:rPr lang="ru-RU" dirty="0">
                    <a:solidFill>
                      <a:schemeClr val="bg1"/>
                    </a:solidFill>
                    <a:effectLst/>
                    <a:latin typeface="TT Norms Pro" panose="02000503030000020003" pitchFamily="2" charset="0"/>
                  </a:rPr>
                  <a:t>лощадь: 450 кв. м.</a:t>
                </a:r>
              </a:p>
              <a:p>
                <a:r>
                  <a:rPr lang="ru-RU" dirty="0">
                    <a:solidFill>
                      <a:schemeClr val="bg1"/>
                    </a:solidFill>
                    <a:effectLst/>
                    <a:latin typeface="TT Norms Pro" panose="02000503030000020003" pitchFamily="2" charset="0"/>
                  </a:rPr>
                  <a:t>Место: Башкирия, село </a:t>
                </a:r>
                <a:r>
                  <a:rPr lang="ru-RU" dirty="0" err="1">
                    <a:solidFill>
                      <a:schemeClr val="bg1"/>
                    </a:solidFill>
                    <a:effectLst/>
                    <a:latin typeface="TT Norms Pro" panose="02000503030000020003" pitchFamily="2" charset="0"/>
                  </a:rPr>
                  <a:t>Гафурово</a:t>
                </a:r>
                <a:r>
                  <a:rPr lang="ru-RU" dirty="0">
                    <a:solidFill>
                      <a:schemeClr val="bg1"/>
                    </a:solidFill>
                    <a:effectLst/>
                    <a:latin typeface="TT Norms Pro" panose="02000503030000020003" pitchFamily="2" charset="0"/>
                  </a:rPr>
                  <a:t>.</a:t>
                </a:r>
              </a:p>
            </p:txBody>
          </p:sp>
        </p:grpSp>
        <p:grpSp>
          <p:nvGrpSpPr>
            <p:cNvPr id="31" name="Группа 30">
              <a:extLst>
                <a:ext uri="{FF2B5EF4-FFF2-40B4-BE49-F238E27FC236}">
                  <a16:creationId xmlns:a16="http://schemas.microsoft.com/office/drawing/2014/main" id="{C3C81E0B-C9F9-2E94-5447-2E9331846812}"/>
                </a:ext>
              </a:extLst>
            </p:cNvPr>
            <p:cNvGrpSpPr/>
            <p:nvPr/>
          </p:nvGrpSpPr>
          <p:grpSpPr>
            <a:xfrm>
              <a:off x="1727201" y="14420850"/>
              <a:ext cx="11534774" cy="5183187"/>
              <a:chOff x="1727201" y="14420850"/>
              <a:chExt cx="11534774" cy="5183187"/>
            </a:xfrm>
          </p:grpSpPr>
          <p:sp>
            <p:nvSpPr>
              <p:cNvPr id="38" name="Скругленный прямоугольник 37">
                <a:extLst>
                  <a:ext uri="{FF2B5EF4-FFF2-40B4-BE49-F238E27FC236}">
                    <a16:creationId xmlns:a16="http://schemas.microsoft.com/office/drawing/2014/main" id="{3837C46E-8715-2DCD-FA3B-4267E2323AE8}"/>
                  </a:ext>
                </a:extLst>
              </p:cNvPr>
              <p:cNvSpPr/>
              <p:nvPr/>
            </p:nvSpPr>
            <p:spPr>
              <a:xfrm>
                <a:off x="1735138" y="14420850"/>
                <a:ext cx="3751262" cy="2519362"/>
              </a:xfrm>
              <a:prstGeom prst="round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39" name="Скругленный прямоугольник 38">
                <a:extLst>
                  <a:ext uri="{FF2B5EF4-FFF2-40B4-BE49-F238E27FC236}">
                    <a16:creationId xmlns:a16="http://schemas.microsoft.com/office/drawing/2014/main" id="{3EA19D77-212A-DDB5-4160-E30ACE44E4DF}"/>
                  </a:ext>
                </a:extLst>
              </p:cNvPr>
              <p:cNvSpPr/>
              <p:nvPr/>
            </p:nvSpPr>
            <p:spPr>
              <a:xfrm>
                <a:off x="5622925" y="14420850"/>
                <a:ext cx="3751262" cy="2519362"/>
              </a:xfrm>
              <a:prstGeom prst="round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40" name="Скругленный прямоугольник 39">
                <a:extLst>
                  <a:ext uri="{FF2B5EF4-FFF2-40B4-BE49-F238E27FC236}">
                    <a16:creationId xmlns:a16="http://schemas.microsoft.com/office/drawing/2014/main" id="{734AB3D0-A57B-2474-8473-A8F1A2A11761}"/>
                  </a:ext>
                </a:extLst>
              </p:cNvPr>
              <p:cNvSpPr/>
              <p:nvPr/>
            </p:nvSpPr>
            <p:spPr>
              <a:xfrm>
                <a:off x="1727201" y="17084675"/>
                <a:ext cx="3751262" cy="2519362"/>
              </a:xfrm>
              <a:prstGeom prst="roundRect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41" name="Скругленный прямоугольник 40">
                <a:extLst>
                  <a:ext uri="{FF2B5EF4-FFF2-40B4-BE49-F238E27FC236}">
                    <a16:creationId xmlns:a16="http://schemas.microsoft.com/office/drawing/2014/main" id="{B8B5BB67-E4F8-8B0A-54E7-B87070D6492C}"/>
                  </a:ext>
                </a:extLst>
              </p:cNvPr>
              <p:cNvSpPr/>
              <p:nvPr/>
            </p:nvSpPr>
            <p:spPr>
              <a:xfrm>
                <a:off x="9510713" y="14420850"/>
                <a:ext cx="3751262" cy="2519362"/>
              </a:xfrm>
              <a:prstGeom prst="roundRect">
                <a:avLst/>
              </a:prstGeom>
              <a:blipFill>
                <a:blip r:embed="rId14"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4E86DDA8-52BA-46EA-331A-95A670A98FD0}"/>
                  </a:ext>
                </a:extLst>
              </p:cNvPr>
              <p:cNvSpPr txBox="1"/>
              <p:nvPr/>
            </p:nvSpPr>
            <p:spPr>
              <a:xfrm>
                <a:off x="6309361" y="17882691"/>
                <a:ext cx="6701246" cy="92333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solidFill>
                      <a:schemeClr val="bg1"/>
                    </a:solidFill>
                    <a:effectLst/>
                    <a:latin typeface="TT Norms Pro" panose="02000503030000020003" pitchFamily="2" charset="0"/>
                  </a:rPr>
                  <a:t>Спо</a:t>
                </a:r>
                <a:r>
                  <a:rPr lang="ru-RU" dirty="0">
                    <a:solidFill>
                      <a:schemeClr val="bg1"/>
                    </a:solidFill>
                    <a:effectLst/>
                    <a:latin typeface="TT Norms Pro" panose="02000503030000020003" pitchFamily="2" charset="0"/>
                  </a:rPr>
                  <a:t>ртплощадка на территории Татарстана</a:t>
                </a:r>
              </a:p>
              <a:p>
                <a:r>
                  <a:rPr lang="ru-RU" dirty="0">
                    <a:solidFill>
                      <a:schemeClr val="bg1"/>
                    </a:solidFill>
                    <a:latin typeface="TT Norms Pro" panose="02000503030000020003" pitchFamily="2" charset="0"/>
                  </a:rPr>
                  <a:t>П</a:t>
                </a:r>
                <a:r>
                  <a:rPr lang="ru-RU" dirty="0">
                    <a:solidFill>
                      <a:schemeClr val="bg1"/>
                    </a:solidFill>
                    <a:effectLst/>
                    <a:latin typeface="TT Norms Pro" panose="02000503030000020003" pitchFamily="2" charset="0"/>
                  </a:rPr>
                  <a:t>лощадь: </a:t>
                </a:r>
                <a:r>
                  <a:rPr lang="en-US" dirty="0">
                    <a:solidFill>
                      <a:schemeClr val="bg1"/>
                    </a:solidFill>
                    <a:effectLst/>
                    <a:latin typeface="TT Norms Pro" panose="02000503030000020003" pitchFamily="2" charset="0"/>
                  </a:rPr>
                  <a:t>2300</a:t>
                </a:r>
                <a:r>
                  <a:rPr lang="ru-RU" dirty="0">
                    <a:solidFill>
                      <a:schemeClr val="bg1"/>
                    </a:solidFill>
                    <a:effectLst/>
                    <a:latin typeface="TT Norms Pro" panose="02000503030000020003" pitchFamily="2" charset="0"/>
                  </a:rPr>
                  <a:t> кв. м.</a:t>
                </a:r>
              </a:p>
              <a:p>
                <a:r>
                  <a:rPr lang="ru-RU" dirty="0">
                    <a:solidFill>
                      <a:schemeClr val="bg1"/>
                    </a:solidFill>
                    <a:effectLst/>
                    <a:latin typeface="TT Norms Pro" panose="02000503030000020003" pitchFamily="2" charset="0"/>
                  </a:rPr>
                  <a:t>Место: г. Казань</a:t>
                </a:r>
              </a:p>
            </p:txBody>
          </p:sp>
        </p:grpSp>
        <p:grpSp>
          <p:nvGrpSpPr>
            <p:cNvPr id="32" name="Группа 31">
              <a:extLst>
                <a:ext uri="{FF2B5EF4-FFF2-40B4-BE49-F238E27FC236}">
                  <a16:creationId xmlns:a16="http://schemas.microsoft.com/office/drawing/2014/main" id="{3FE23379-68F9-2DDC-F9FD-A812948F9AE8}"/>
                </a:ext>
              </a:extLst>
            </p:cNvPr>
            <p:cNvGrpSpPr/>
            <p:nvPr/>
          </p:nvGrpSpPr>
          <p:grpSpPr>
            <a:xfrm>
              <a:off x="1735138" y="8229600"/>
              <a:ext cx="11534774" cy="5183187"/>
              <a:chOff x="1735138" y="8229600"/>
              <a:chExt cx="11534774" cy="5183187"/>
            </a:xfrm>
          </p:grpSpPr>
          <p:sp>
            <p:nvSpPr>
              <p:cNvPr id="33" name="Скругленный прямоугольник 32">
                <a:extLst>
                  <a:ext uri="{FF2B5EF4-FFF2-40B4-BE49-F238E27FC236}">
                    <a16:creationId xmlns:a16="http://schemas.microsoft.com/office/drawing/2014/main" id="{D7CC9ADF-3255-2AD4-F514-4C90E0791524}"/>
                  </a:ext>
                </a:extLst>
              </p:cNvPr>
              <p:cNvSpPr/>
              <p:nvPr/>
            </p:nvSpPr>
            <p:spPr>
              <a:xfrm>
                <a:off x="1743075" y="8229600"/>
                <a:ext cx="3751262" cy="2519362"/>
              </a:xfrm>
              <a:prstGeom prst="roundRect">
                <a:avLst/>
              </a:prstGeom>
              <a:blipFill>
                <a:blip r:embed="rId15"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34" name="Скругленный прямоугольник 33">
                <a:extLst>
                  <a:ext uri="{FF2B5EF4-FFF2-40B4-BE49-F238E27FC236}">
                    <a16:creationId xmlns:a16="http://schemas.microsoft.com/office/drawing/2014/main" id="{F398F871-9A50-D506-CAAD-36FC12C90D35}"/>
                  </a:ext>
                </a:extLst>
              </p:cNvPr>
              <p:cNvSpPr/>
              <p:nvPr/>
            </p:nvSpPr>
            <p:spPr>
              <a:xfrm>
                <a:off x="5630862" y="8229600"/>
                <a:ext cx="3751262" cy="2519362"/>
              </a:xfrm>
              <a:prstGeom prst="roundRect">
                <a:avLst/>
              </a:prstGeom>
              <a:blipFill>
                <a:blip r:embed="rId16"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35" name="Скругленный прямоугольник 34">
                <a:extLst>
                  <a:ext uri="{FF2B5EF4-FFF2-40B4-BE49-F238E27FC236}">
                    <a16:creationId xmlns:a16="http://schemas.microsoft.com/office/drawing/2014/main" id="{5D0C3228-A2FE-9C03-2127-55DD59E27D98}"/>
                  </a:ext>
                </a:extLst>
              </p:cNvPr>
              <p:cNvSpPr/>
              <p:nvPr/>
            </p:nvSpPr>
            <p:spPr>
              <a:xfrm>
                <a:off x="1735138" y="10893425"/>
                <a:ext cx="3751262" cy="2519362"/>
              </a:xfrm>
              <a:prstGeom prst="roundRect">
                <a:avLst/>
              </a:prstGeom>
              <a:blipFill>
                <a:blip r:embed="rId17"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36" name="Скругленный прямоугольник 35">
                <a:extLst>
                  <a:ext uri="{FF2B5EF4-FFF2-40B4-BE49-F238E27FC236}">
                    <a16:creationId xmlns:a16="http://schemas.microsoft.com/office/drawing/2014/main" id="{ED589E94-59B8-72B1-169E-276FD2C6DB41}"/>
                  </a:ext>
                </a:extLst>
              </p:cNvPr>
              <p:cNvSpPr/>
              <p:nvPr/>
            </p:nvSpPr>
            <p:spPr>
              <a:xfrm>
                <a:off x="9518650" y="8229600"/>
                <a:ext cx="3751262" cy="2519362"/>
              </a:xfrm>
              <a:prstGeom prst="roundRect">
                <a:avLst/>
              </a:prstGeom>
              <a:blipFill>
                <a:blip r:embed="rId18"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959ABAEC-F4CF-B1DF-961C-8459F3A1143C}"/>
                  </a:ext>
                </a:extLst>
              </p:cNvPr>
              <p:cNvSpPr txBox="1"/>
              <p:nvPr/>
            </p:nvSpPr>
            <p:spPr>
              <a:xfrm>
                <a:off x="6317298" y="11691441"/>
                <a:ext cx="6701246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dirty="0">
                    <a:solidFill>
                      <a:schemeClr val="bg1"/>
                    </a:solidFill>
                    <a:latin typeface="TT Norms Pro" panose="02000503030000020003" pitchFamily="2" charset="0"/>
                  </a:rPr>
                  <a:t>Беговые дорожки</a:t>
                </a:r>
                <a:r>
                  <a:rPr lang="ru-RU" dirty="0">
                    <a:solidFill>
                      <a:schemeClr val="bg1"/>
                    </a:solidFill>
                    <a:effectLst/>
                    <a:latin typeface="TT Norms Pro" panose="02000503030000020003" pitchFamily="2" charset="0"/>
                  </a:rPr>
                  <a:t>: </a:t>
                </a:r>
                <a:r>
                  <a:rPr lang="en-US" dirty="0">
                    <a:solidFill>
                      <a:schemeClr val="bg1"/>
                    </a:solidFill>
                    <a:latin typeface="TT Norms Pro" panose="02000503030000020003" pitchFamily="2" charset="0"/>
                  </a:rPr>
                  <a:t>600 </a:t>
                </a:r>
                <a:r>
                  <a:rPr lang="ru-RU" dirty="0">
                    <a:solidFill>
                      <a:schemeClr val="bg1"/>
                    </a:solidFill>
                    <a:latin typeface="TT Norms Pro" panose="02000503030000020003" pitchFamily="2" charset="0"/>
                  </a:rPr>
                  <a:t>кв. м.</a:t>
                </a:r>
                <a:endParaRPr lang="ru-RU" dirty="0">
                  <a:solidFill>
                    <a:schemeClr val="bg1"/>
                  </a:solidFill>
                  <a:effectLst/>
                  <a:latin typeface="TT Norms Pro" panose="02000503030000020003" pitchFamily="2" charset="0"/>
                </a:endParaRPr>
              </a:p>
              <a:p>
                <a:r>
                  <a:rPr lang="ru-RU" dirty="0">
                    <a:solidFill>
                      <a:schemeClr val="bg1"/>
                    </a:solidFill>
                    <a:latin typeface="TT Norms Pro" panose="02000503030000020003" pitchFamily="2" charset="0"/>
                  </a:rPr>
                  <a:t>П</a:t>
                </a:r>
                <a:r>
                  <a:rPr lang="ru-RU" dirty="0">
                    <a:solidFill>
                      <a:schemeClr val="bg1"/>
                    </a:solidFill>
                    <a:effectLst/>
                    <a:latin typeface="TT Norms Pro" panose="02000503030000020003" pitchFamily="2" charset="0"/>
                  </a:rPr>
                  <a:t>лощадь поля: </a:t>
                </a:r>
                <a:r>
                  <a:rPr lang="en-US" dirty="0">
                    <a:solidFill>
                      <a:schemeClr val="bg1"/>
                    </a:solidFill>
                    <a:latin typeface="TT Norms Pro" panose="02000503030000020003" pitchFamily="2" charset="0"/>
                  </a:rPr>
                  <a:t>1500</a:t>
                </a:r>
                <a:r>
                  <a:rPr lang="ru-RU" dirty="0">
                    <a:solidFill>
                      <a:schemeClr val="bg1"/>
                    </a:solidFill>
                    <a:effectLst/>
                    <a:latin typeface="TT Norms Pro" panose="02000503030000020003" pitchFamily="2" charset="0"/>
                  </a:rPr>
                  <a:t> кв. м.</a:t>
                </a:r>
              </a:p>
              <a:p>
                <a:r>
                  <a:rPr lang="ru-RU" dirty="0">
                    <a:solidFill>
                      <a:schemeClr val="bg1"/>
                    </a:solidFill>
                    <a:effectLst/>
                    <a:latin typeface="TT Norms Pro" panose="02000503030000020003" pitchFamily="2" charset="0"/>
                  </a:rPr>
                  <a:t>Место: г. </a:t>
                </a:r>
                <a:r>
                  <a:rPr lang="ru-RU" dirty="0" err="1">
                    <a:solidFill>
                      <a:schemeClr val="bg1"/>
                    </a:solidFill>
                    <a:effectLst/>
                    <a:latin typeface="TT Norms Pro" panose="02000503030000020003" pitchFamily="2" charset="0"/>
                  </a:rPr>
                  <a:t>Каань</a:t>
                </a:r>
                <a:endParaRPr lang="ru-RU" dirty="0">
                  <a:solidFill>
                    <a:schemeClr val="bg1"/>
                  </a:solidFill>
                  <a:effectLst/>
                  <a:latin typeface="TT Norms Pro" panose="02000503030000020003" pitchFamily="2" charset="0"/>
                </a:endParaRPr>
              </a:p>
              <a:p>
                <a:r>
                  <a:rPr lang="ru-RU" dirty="0">
                    <a:solidFill>
                      <a:schemeClr val="bg1"/>
                    </a:solidFill>
                    <a:effectLst/>
                    <a:latin typeface="TT Norms Pro" panose="02000503030000020003" pitchFamily="2" charset="0"/>
                  </a:rPr>
                  <a:t>Территория санатория в Татарстане</a:t>
                </a:r>
              </a:p>
            </p:txBody>
          </p:sp>
        </p:grpSp>
      </p:grpSp>
      <p:sp>
        <p:nvSpPr>
          <p:cNvPr id="27" name="Полилиния 26">
            <a:extLst>
              <a:ext uri="{FF2B5EF4-FFF2-40B4-BE49-F238E27FC236}">
                <a16:creationId xmlns:a16="http://schemas.microsoft.com/office/drawing/2014/main" id="{E7D42C4E-9D66-8B68-97FD-EB94AE4A6FB7}"/>
              </a:ext>
            </a:extLst>
          </p:cNvPr>
          <p:cNvSpPr/>
          <p:nvPr/>
        </p:nvSpPr>
        <p:spPr>
          <a:xfrm>
            <a:off x="0" y="0"/>
            <a:ext cx="14630400" cy="8229600"/>
          </a:xfrm>
          <a:custGeom>
            <a:avLst/>
            <a:gdLst>
              <a:gd name="connsiteX0" fmla="*/ 0 w 14630400"/>
              <a:gd name="connsiteY0" fmla="*/ 7210425 h 8229600"/>
              <a:gd name="connsiteX1" fmla="*/ 14630400 w 14630400"/>
              <a:gd name="connsiteY1" fmla="*/ 7210425 h 8229600"/>
              <a:gd name="connsiteX2" fmla="*/ 14630400 w 14630400"/>
              <a:gd name="connsiteY2" fmla="*/ 8229600 h 8229600"/>
              <a:gd name="connsiteX3" fmla="*/ 0 w 14630400"/>
              <a:gd name="connsiteY3" fmla="*/ 8229600 h 8229600"/>
              <a:gd name="connsiteX4" fmla="*/ 0 w 14630400"/>
              <a:gd name="connsiteY4" fmla="*/ 0 h 8229600"/>
              <a:gd name="connsiteX5" fmla="*/ 14630400 w 14630400"/>
              <a:gd name="connsiteY5" fmla="*/ 0 h 8229600"/>
              <a:gd name="connsiteX6" fmla="*/ 14630400 w 14630400"/>
              <a:gd name="connsiteY6" fmla="*/ 2027238 h 8229600"/>
              <a:gd name="connsiteX7" fmla="*/ 0 w 14630400"/>
              <a:gd name="connsiteY7" fmla="*/ 2027238 h 822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630400" h="8229600">
                <a:moveTo>
                  <a:pt x="0" y="7210425"/>
                </a:moveTo>
                <a:lnTo>
                  <a:pt x="14630400" y="7210425"/>
                </a:lnTo>
                <a:lnTo>
                  <a:pt x="14630400" y="8229600"/>
                </a:lnTo>
                <a:lnTo>
                  <a:pt x="0" y="8229600"/>
                </a:lnTo>
                <a:close/>
                <a:moveTo>
                  <a:pt x="0" y="0"/>
                </a:moveTo>
                <a:lnTo>
                  <a:pt x="14630400" y="0"/>
                </a:lnTo>
                <a:lnTo>
                  <a:pt x="14630400" y="2027238"/>
                </a:lnTo>
                <a:lnTo>
                  <a:pt x="0" y="2027238"/>
                </a:lnTo>
                <a:close/>
              </a:path>
            </a:pathLst>
          </a:custGeom>
          <a:solidFill>
            <a:srgbClr val="27272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dirty="0">
              <a:latin typeface="Arial" panose="020B0604020202020204" pitchFamily="34" charset="0"/>
            </a:endParaRP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C66EEC57-DFE3-C262-B148-816BFCD43AD6}"/>
              </a:ext>
            </a:extLst>
          </p:cNvPr>
          <p:cNvCxnSpPr/>
          <p:nvPr/>
        </p:nvCxnSpPr>
        <p:spPr>
          <a:xfrm>
            <a:off x="835025" y="1519084"/>
            <a:ext cx="12960350" cy="0"/>
          </a:xfrm>
          <a:prstGeom prst="line">
            <a:avLst/>
          </a:prstGeom>
          <a:ln w="34925"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Табличка 4">
            <a:extLst>
              <a:ext uri="{FF2B5EF4-FFF2-40B4-BE49-F238E27FC236}">
                <a16:creationId xmlns:a16="http://schemas.microsoft.com/office/drawing/2014/main" id="{9C664B3B-19D9-81B1-8C8C-6315895E4B70}"/>
              </a:ext>
            </a:extLst>
          </p:cNvPr>
          <p:cNvSpPr/>
          <p:nvPr/>
        </p:nvSpPr>
        <p:spPr>
          <a:xfrm>
            <a:off x="1573982" y="1327566"/>
            <a:ext cx="369118" cy="380581"/>
          </a:xfrm>
          <a:prstGeom prst="plaque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DC4FD22-859E-3FC6-1457-F70548D3A37F}"/>
              </a:ext>
            </a:extLst>
          </p:cNvPr>
          <p:cNvSpPr txBox="1"/>
          <p:nvPr/>
        </p:nvSpPr>
        <p:spPr>
          <a:xfrm>
            <a:off x="-5628016" y="361496"/>
            <a:ext cx="499930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53535C"/>
                </a:solidFill>
                <a:latin typeface=""/>
              </a:rPr>
              <a:t>C</a:t>
            </a:r>
            <a:r>
              <a:rPr lang="ru-RU" sz="3600" b="1" dirty="0" err="1">
                <a:solidFill>
                  <a:srgbClr val="53535C"/>
                </a:solidFill>
                <a:latin typeface=""/>
              </a:rPr>
              <a:t>портплощадка</a:t>
            </a:r>
            <a:r>
              <a:rPr lang="ru-RU" sz="3600" b="1" dirty="0">
                <a:solidFill>
                  <a:srgbClr val="53535C"/>
                </a:solidFill>
                <a:latin typeface=""/>
              </a:rPr>
              <a:t> под ключ</a:t>
            </a:r>
            <a:r>
              <a:rPr lang="en-US" sz="3600" b="1" dirty="0">
                <a:solidFill>
                  <a:srgbClr val="53535C"/>
                </a:solidFill>
                <a:latin typeface=""/>
              </a:rPr>
              <a:t>           </a:t>
            </a:r>
            <a:r>
              <a:rPr lang="ru-RU" sz="4000" b="1" dirty="0">
                <a:solidFill>
                  <a:schemeClr val="bg1"/>
                </a:solidFill>
                <a:latin typeface=""/>
              </a:rPr>
              <a:t>Хоккейная коробка</a:t>
            </a:r>
            <a:r>
              <a:rPr lang="en-US" sz="4000" b="1" dirty="0">
                <a:solidFill>
                  <a:schemeClr val="bg1"/>
                </a:solidFill>
                <a:latin typeface=""/>
              </a:rPr>
              <a:t>            </a:t>
            </a:r>
            <a:r>
              <a:rPr lang="ru-RU" sz="3600" b="1" dirty="0">
                <a:solidFill>
                  <a:srgbClr val="53535C"/>
                </a:solidFill>
                <a:effectLst/>
                <a:latin typeface=""/>
              </a:rPr>
              <a:t>Трава и беговая школа</a:t>
            </a:r>
            <a:r>
              <a:rPr lang="en-US" sz="3600" b="1" dirty="0">
                <a:solidFill>
                  <a:srgbClr val="53535C"/>
                </a:solidFill>
                <a:effectLst/>
                <a:latin typeface=""/>
              </a:rPr>
              <a:t>            </a:t>
            </a:r>
            <a:r>
              <a:rPr lang="ru-RU" sz="3600" b="1" dirty="0">
                <a:solidFill>
                  <a:srgbClr val="53535C"/>
                </a:solidFill>
                <a:latin typeface=""/>
              </a:rPr>
              <a:t>Территория санатория в Татарстане</a:t>
            </a:r>
          </a:p>
          <a:p>
            <a:endParaRPr lang="ru-RU" sz="3600" b="1" dirty="0">
              <a:solidFill>
                <a:srgbClr val="53535C"/>
              </a:solidFill>
              <a:effectLst/>
              <a:latin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1542238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7272B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F9E3994-A75F-5509-7F36-8E9AB63323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096D3BFD-E6AA-8F67-A7A1-D72389D24435}"/>
              </a:ext>
            </a:extLst>
          </p:cNvPr>
          <p:cNvGrpSpPr/>
          <p:nvPr/>
        </p:nvGrpSpPr>
        <p:grpSpPr>
          <a:xfrm>
            <a:off x="1711692" y="-10366169"/>
            <a:ext cx="11550648" cy="23768049"/>
            <a:chOff x="1727201" y="-4164012"/>
            <a:chExt cx="11550648" cy="23768049"/>
          </a:xfrm>
        </p:grpSpPr>
        <p:grpSp>
          <p:nvGrpSpPr>
            <p:cNvPr id="29" name="Группа 28">
              <a:extLst>
                <a:ext uri="{FF2B5EF4-FFF2-40B4-BE49-F238E27FC236}">
                  <a16:creationId xmlns:a16="http://schemas.microsoft.com/office/drawing/2014/main" id="{AB1AF6EC-E5EC-7EDB-314C-EA24E06419EC}"/>
                </a:ext>
              </a:extLst>
            </p:cNvPr>
            <p:cNvGrpSpPr/>
            <p:nvPr/>
          </p:nvGrpSpPr>
          <p:grpSpPr>
            <a:xfrm>
              <a:off x="1735138" y="2027238"/>
              <a:ext cx="11534774" cy="5183187"/>
              <a:chOff x="1735138" y="2027238"/>
              <a:chExt cx="11534774" cy="5183187"/>
            </a:xfrm>
          </p:grpSpPr>
          <p:sp>
            <p:nvSpPr>
              <p:cNvPr id="48" name="Скругленный прямоугольник 47">
                <a:extLst>
                  <a:ext uri="{FF2B5EF4-FFF2-40B4-BE49-F238E27FC236}">
                    <a16:creationId xmlns:a16="http://schemas.microsoft.com/office/drawing/2014/main" id="{D9F52D95-9321-1309-D44B-5DE808CA41B9}"/>
                  </a:ext>
                </a:extLst>
              </p:cNvPr>
              <p:cNvSpPr/>
              <p:nvPr/>
            </p:nvSpPr>
            <p:spPr>
              <a:xfrm>
                <a:off x="1743075" y="2027238"/>
                <a:ext cx="3751262" cy="2519362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49" name="Скругленный прямоугольник 48">
                <a:extLst>
                  <a:ext uri="{FF2B5EF4-FFF2-40B4-BE49-F238E27FC236}">
                    <a16:creationId xmlns:a16="http://schemas.microsoft.com/office/drawing/2014/main" id="{76867DAC-A724-5A28-DBF5-4A39EF6BE9C3}"/>
                  </a:ext>
                </a:extLst>
              </p:cNvPr>
              <p:cNvSpPr/>
              <p:nvPr/>
            </p:nvSpPr>
            <p:spPr>
              <a:xfrm>
                <a:off x="5630862" y="2027238"/>
                <a:ext cx="3751262" cy="2519362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50" name="Скругленный прямоугольник 49">
                <a:extLst>
                  <a:ext uri="{FF2B5EF4-FFF2-40B4-BE49-F238E27FC236}">
                    <a16:creationId xmlns:a16="http://schemas.microsoft.com/office/drawing/2014/main" id="{978147EF-021C-7426-C7A7-9FCD131E3319}"/>
                  </a:ext>
                </a:extLst>
              </p:cNvPr>
              <p:cNvSpPr/>
              <p:nvPr/>
            </p:nvSpPr>
            <p:spPr>
              <a:xfrm>
                <a:off x="1735138" y="4691063"/>
                <a:ext cx="3751262" cy="2519362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51" name="Скругленный прямоугольник 50">
                <a:extLst>
                  <a:ext uri="{FF2B5EF4-FFF2-40B4-BE49-F238E27FC236}">
                    <a16:creationId xmlns:a16="http://schemas.microsoft.com/office/drawing/2014/main" id="{8D83544B-5600-A964-E279-B9AF6EF06F2E}"/>
                  </a:ext>
                </a:extLst>
              </p:cNvPr>
              <p:cNvSpPr/>
              <p:nvPr/>
            </p:nvSpPr>
            <p:spPr>
              <a:xfrm>
                <a:off x="9518650" y="2027238"/>
                <a:ext cx="3751262" cy="2519362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0D3C4AAD-1821-D31C-3B64-B61A75FC2003}"/>
                  </a:ext>
                </a:extLst>
              </p:cNvPr>
              <p:cNvSpPr txBox="1"/>
              <p:nvPr/>
            </p:nvSpPr>
            <p:spPr>
              <a:xfrm>
                <a:off x="6317298" y="5489079"/>
                <a:ext cx="6701246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dirty="0">
                    <a:solidFill>
                      <a:schemeClr val="bg1"/>
                    </a:solidFill>
                    <a:latin typeface="TT Norms Pro" panose="02000503030000020003" pitchFamily="2" charset="0"/>
                  </a:rPr>
                  <a:t>Р</a:t>
                </a:r>
                <a:r>
                  <a:rPr lang="ru-RU" dirty="0">
                    <a:solidFill>
                      <a:schemeClr val="bg1"/>
                    </a:solidFill>
                    <a:effectLst/>
                    <a:latin typeface="TT Norms Pro" panose="02000503030000020003" pitchFamily="2" charset="0"/>
                  </a:rPr>
                  <a:t>азмеры: </a:t>
                </a:r>
                <a:r>
                  <a:rPr lang="en-US" dirty="0">
                    <a:solidFill>
                      <a:schemeClr val="bg1"/>
                    </a:solidFill>
                    <a:latin typeface="TT Norms Pro" panose="02000503030000020003" pitchFamily="2" charset="0"/>
                  </a:rPr>
                  <a:t>60</a:t>
                </a:r>
                <a:r>
                  <a:rPr lang="ru-RU" dirty="0">
                    <a:solidFill>
                      <a:schemeClr val="bg1"/>
                    </a:solidFill>
                    <a:effectLst/>
                    <a:latin typeface="TT Norms Pro" panose="02000503030000020003" pitchFamily="2" charset="0"/>
                  </a:rPr>
                  <a:t> на 30 </a:t>
                </a:r>
              </a:p>
              <a:p>
                <a:r>
                  <a:rPr lang="ru-RU" dirty="0">
                    <a:solidFill>
                      <a:schemeClr val="bg1"/>
                    </a:solidFill>
                    <a:latin typeface="TT Norms Pro" panose="02000503030000020003" pitchFamily="2" charset="0"/>
                  </a:rPr>
                  <a:t>П</a:t>
                </a:r>
                <a:r>
                  <a:rPr lang="ru-RU" dirty="0">
                    <a:solidFill>
                      <a:schemeClr val="bg1"/>
                    </a:solidFill>
                    <a:effectLst/>
                    <a:latin typeface="TT Norms Pro" panose="02000503030000020003" pitchFamily="2" charset="0"/>
                  </a:rPr>
                  <a:t>лощадь: </a:t>
                </a:r>
                <a:r>
                  <a:rPr lang="en-US" dirty="0">
                    <a:solidFill>
                      <a:schemeClr val="bg1"/>
                    </a:solidFill>
                    <a:effectLst/>
                    <a:latin typeface="TT Norms Pro" panose="02000503030000020003" pitchFamily="2" charset="0"/>
                  </a:rPr>
                  <a:t>1800</a:t>
                </a:r>
                <a:r>
                  <a:rPr lang="ru-RU" dirty="0">
                    <a:solidFill>
                      <a:schemeClr val="bg1"/>
                    </a:solidFill>
                    <a:effectLst/>
                    <a:latin typeface="TT Norms Pro" panose="02000503030000020003" pitchFamily="2" charset="0"/>
                  </a:rPr>
                  <a:t> кв. м.</a:t>
                </a:r>
              </a:p>
              <a:p>
                <a:r>
                  <a:rPr lang="ru-RU" dirty="0">
                    <a:solidFill>
                      <a:schemeClr val="bg1"/>
                    </a:solidFill>
                    <a:effectLst/>
                    <a:latin typeface="TT Norms Pro" panose="02000503030000020003" pitchFamily="2" charset="0"/>
                  </a:rPr>
                  <a:t>Место: </a:t>
                </a:r>
                <a:r>
                  <a:rPr lang="ru-RU" dirty="0" err="1">
                    <a:solidFill>
                      <a:schemeClr val="bg1"/>
                    </a:solidFill>
                    <a:effectLst/>
                    <a:latin typeface="TT Norms Pro" panose="02000503030000020003" pitchFamily="2" charset="0"/>
                  </a:rPr>
                  <a:t>г.Казань</a:t>
                </a:r>
                <a:r>
                  <a:rPr lang="ru-RU" dirty="0">
                    <a:solidFill>
                      <a:schemeClr val="bg1"/>
                    </a:solidFill>
                    <a:effectLst/>
                    <a:latin typeface="TT Norms Pro" panose="02000503030000020003" pitchFamily="2" charset="0"/>
                  </a:rPr>
                  <a:t>.</a:t>
                </a:r>
              </a:p>
            </p:txBody>
          </p:sp>
        </p:grpSp>
        <p:grpSp>
          <p:nvGrpSpPr>
            <p:cNvPr id="30" name="Группа 29">
              <a:extLst>
                <a:ext uri="{FF2B5EF4-FFF2-40B4-BE49-F238E27FC236}">
                  <a16:creationId xmlns:a16="http://schemas.microsoft.com/office/drawing/2014/main" id="{4114042F-FCDA-70F0-B5EF-D21ED1A7EC43}"/>
                </a:ext>
              </a:extLst>
            </p:cNvPr>
            <p:cNvGrpSpPr/>
            <p:nvPr/>
          </p:nvGrpSpPr>
          <p:grpSpPr>
            <a:xfrm>
              <a:off x="1743075" y="-4164012"/>
              <a:ext cx="11534774" cy="5183187"/>
              <a:chOff x="1743075" y="-4164012"/>
              <a:chExt cx="11534774" cy="5183187"/>
            </a:xfrm>
          </p:grpSpPr>
          <p:sp>
            <p:nvSpPr>
              <p:cNvPr id="43" name="Скругленный прямоугольник 42">
                <a:extLst>
                  <a:ext uri="{FF2B5EF4-FFF2-40B4-BE49-F238E27FC236}">
                    <a16:creationId xmlns:a16="http://schemas.microsoft.com/office/drawing/2014/main" id="{11CFFBCF-510C-C0FD-F8D6-9D6BD9799EE9}"/>
                  </a:ext>
                </a:extLst>
              </p:cNvPr>
              <p:cNvSpPr/>
              <p:nvPr/>
            </p:nvSpPr>
            <p:spPr>
              <a:xfrm>
                <a:off x="1751012" y="-4164012"/>
                <a:ext cx="3751262" cy="2519362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44" name="Скругленный прямоугольник 43">
                <a:extLst>
                  <a:ext uri="{FF2B5EF4-FFF2-40B4-BE49-F238E27FC236}">
                    <a16:creationId xmlns:a16="http://schemas.microsoft.com/office/drawing/2014/main" id="{50D56269-4412-D6DF-391E-8CEC3BB26605}"/>
                  </a:ext>
                </a:extLst>
              </p:cNvPr>
              <p:cNvSpPr/>
              <p:nvPr/>
            </p:nvSpPr>
            <p:spPr>
              <a:xfrm>
                <a:off x="5638799" y="-4164012"/>
                <a:ext cx="3751262" cy="2519362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45" name="Скругленный прямоугольник 44">
                <a:extLst>
                  <a:ext uri="{FF2B5EF4-FFF2-40B4-BE49-F238E27FC236}">
                    <a16:creationId xmlns:a16="http://schemas.microsoft.com/office/drawing/2014/main" id="{BBC7993F-1B06-592E-B0DC-A19B54400FFD}"/>
                  </a:ext>
                </a:extLst>
              </p:cNvPr>
              <p:cNvSpPr/>
              <p:nvPr/>
            </p:nvSpPr>
            <p:spPr>
              <a:xfrm>
                <a:off x="1743075" y="-1500187"/>
                <a:ext cx="3751262" cy="2519362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46" name="Скругленный прямоугольник 45">
                <a:extLst>
                  <a:ext uri="{FF2B5EF4-FFF2-40B4-BE49-F238E27FC236}">
                    <a16:creationId xmlns:a16="http://schemas.microsoft.com/office/drawing/2014/main" id="{320B420B-F201-6245-40EC-390789C759B4}"/>
                  </a:ext>
                </a:extLst>
              </p:cNvPr>
              <p:cNvSpPr/>
              <p:nvPr/>
            </p:nvSpPr>
            <p:spPr>
              <a:xfrm>
                <a:off x="9526587" y="-4164012"/>
                <a:ext cx="3751262" cy="2519362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7A06D811-4E5F-AABC-6062-F60188563BBE}"/>
                  </a:ext>
                </a:extLst>
              </p:cNvPr>
              <p:cNvSpPr txBox="1"/>
              <p:nvPr/>
            </p:nvSpPr>
            <p:spPr>
              <a:xfrm>
                <a:off x="6325235" y="-702171"/>
                <a:ext cx="6701246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dirty="0">
                    <a:solidFill>
                      <a:schemeClr val="bg1"/>
                    </a:solidFill>
                    <a:latin typeface="TT Norms Pro" panose="02000503030000020003" pitchFamily="2" charset="0"/>
                  </a:rPr>
                  <a:t>Р</a:t>
                </a:r>
                <a:r>
                  <a:rPr lang="ru-RU" dirty="0">
                    <a:solidFill>
                      <a:schemeClr val="bg1"/>
                    </a:solidFill>
                    <a:effectLst/>
                    <a:latin typeface="TT Norms Pro" panose="02000503030000020003" pitchFamily="2" charset="0"/>
                  </a:rPr>
                  <a:t>азмеры: 15 на 30 </a:t>
                </a:r>
              </a:p>
              <a:p>
                <a:r>
                  <a:rPr lang="ru-RU" dirty="0">
                    <a:solidFill>
                      <a:schemeClr val="bg1"/>
                    </a:solidFill>
                    <a:latin typeface="TT Norms Pro" panose="02000503030000020003" pitchFamily="2" charset="0"/>
                  </a:rPr>
                  <a:t>П</a:t>
                </a:r>
                <a:r>
                  <a:rPr lang="ru-RU" dirty="0">
                    <a:solidFill>
                      <a:schemeClr val="bg1"/>
                    </a:solidFill>
                    <a:effectLst/>
                    <a:latin typeface="TT Norms Pro" panose="02000503030000020003" pitchFamily="2" charset="0"/>
                  </a:rPr>
                  <a:t>лощадь: 450 кв. м.</a:t>
                </a:r>
              </a:p>
              <a:p>
                <a:r>
                  <a:rPr lang="ru-RU" dirty="0">
                    <a:solidFill>
                      <a:schemeClr val="bg1"/>
                    </a:solidFill>
                    <a:effectLst/>
                    <a:latin typeface="TT Norms Pro" panose="02000503030000020003" pitchFamily="2" charset="0"/>
                  </a:rPr>
                  <a:t>Место: Башкирия, село </a:t>
                </a:r>
                <a:r>
                  <a:rPr lang="ru-RU" dirty="0" err="1">
                    <a:solidFill>
                      <a:schemeClr val="bg1"/>
                    </a:solidFill>
                    <a:effectLst/>
                    <a:latin typeface="TT Norms Pro" panose="02000503030000020003" pitchFamily="2" charset="0"/>
                  </a:rPr>
                  <a:t>Гафурово</a:t>
                </a:r>
                <a:r>
                  <a:rPr lang="ru-RU" dirty="0">
                    <a:solidFill>
                      <a:schemeClr val="bg1"/>
                    </a:solidFill>
                    <a:effectLst/>
                    <a:latin typeface="TT Norms Pro" panose="02000503030000020003" pitchFamily="2" charset="0"/>
                  </a:rPr>
                  <a:t>.</a:t>
                </a:r>
              </a:p>
            </p:txBody>
          </p:sp>
        </p:grpSp>
        <p:grpSp>
          <p:nvGrpSpPr>
            <p:cNvPr id="31" name="Группа 30">
              <a:extLst>
                <a:ext uri="{FF2B5EF4-FFF2-40B4-BE49-F238E27FC236}">
                  <a16:creationId xmlns:a16="http://schemas.microsoft.com/office/drawing/2014/main" id="{860A5817-B51B-8869-6C3B-F9CCA188C4D4}"/>
                </a:ext>
              </a:extLst>
            </p:cNvPr>
            <p:cNvGrpSpPr/>
            <p:nvPr/>
          </p:nvGrpSpPr>
          <p:grpSpPr>
            <a:xfrm>
              <a:off x="1727201" y="14420850"/>
              <a:ext cx="11534774" cy="5183187"/>
              <a:chOff x="1727201" y="14420850"/>
              <a:chExt cx="11534774" cy="5183187"/>
            </a:xfrm>
          </p:grpSpPr>
          <p:sp>
            <p:nvSpPr>
              <p:cNvPr id="38" name="Скругленный прямоугольник 37">
                <a:extLst>
                  <a:ext uri="{FF2B5EF4-FFF2-40B4-BE49-F238E27FC236}">
                    <a16:creationId xmlns:a16="http://schemas.microsoft.com/office/drawing/2014/main" id="{C12EC4F9-ED14-D0F1-99FB-550673117F19}"/>
                  </a:ext>
                </a:extLst>
              </p:cNvPr>
              <p:cNvSpPr/>
              <p:nvPr/>
            </p:nvSpPr>
            <p:spPr>
              <a:xfrm>
                <a:off x="1735138" y="14420850"/>
                <a:ext cx="3751262" cy="2519362"/>
              </a:xfrm>
              <a:prstGeom prst="round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39" name="Скругленный прямоугольник 38">
                <a:extLst>
                  <a:ext uri="{FF2B5EF4-FFF2-40B4-BE49-F238E27FC236}">
                    <a16:creationId xmlns:a16="http://schemas.microsoft.com/office/drawing/2014/main" id="{30D57E71-152B-A920-6208-7D334841875F}"/>
                  </a:ext>
                </a:extLst>
              </p:cNvPr>
              <p:cNvSpPr/>
              <p:nvPr/>
            </p:nvSpPr>
            <p:spPr>
              <a:xfrm>
                <a:off x="5622925" y="14420850"/>
                <a:ext cx="3751262" cy="2519362"/>
              </a:xfrm>
              <a:prstGeom prst="round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40" name="Скругленный прямоугольник 39">
                <a:extLst>
                  <a:ext uri="{FF2B5EF4-FFF2-40B4-BE49-F238E27FC236}">
                    <a16:creationId xmlns:a16="http://schemas.microsoft.com/office/drawing/2014/main" id="{9793586A-AB49-EFF2-02C7-4F72699C8874}"/>
                  </a:ext>
                </a:extLst>
              </p:cNvPr>
              <p:cNvSpPr/>
              <p:nvPr/>
            </p:nvSpPr>
            <p:spPr>
              <a:xfrm>
                <a:off x="1727201" y="17084675"/>
                <a:ext cx="3751262" cy="2519362"/>
              </a:xfrm>
              <a:prstGeom prst="roundRect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41" name="Скругленный прямоугольник 40">
                <a:extLst>
                  <a:ext uri="{FF2B5EF4-FFF2-40B4-BE49-F238E27FC236}">
                    <a16:creationId xmlns:a16="http://schemas.microsoft.com/office/drawing/2014/main" id="{290E7235-4C2C-938C-BCBA-3E6374FDA292}"/>
                  </a:ext>
                </a:extLst>
              </p:cNvPr>
              <p:cNvSpPr/>
              <p:nvPr/>
            </p:nvSpPr>
            <p:spPr>
              <a:xfrm>
                <a:off x="9510713" y="14420850"/>
                <a:ext cx="3751262" cy="2519362"/>
              </a:xfrm>
              <a:prstGeom prst="roundRect">
                <a:avLst/>
              </a:prstGeom>
              <a:blipFill>
                <a:blip r:embed="rId14"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6EAA34C5-6549-D4AE-958A-4A65D3ADA423}"/>
                  </a:ext>
                </a:extLst>
              </p:cNvPr>
              <p:cNvSpPr txBox="1"/>
              <p:nvPr/>
            </p:nvSpPr>
            <p:spPr>
              <a:xfrm>
                <a:off x="6309361" y="17882691"/>
                <a:ext cx="6701246" cy="92333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solidFill>
                      <a:schemeClr val="bg1"/>
                    </a:solidFill>
                    <a:effectLst/>
                    <a:latin typeface="TT Norms Pro" panose="02000503030000020003" pitchFamily="2" charset="0"/>
                  </a:rPr>
                  <a:t>Спо</a:t>
                </a:r>
                <a:r>
                  <a:rPr lang="ru-RU" dirty="0">
                    <a:solidFill>
                      <a:schemeClr val="bg1"/>
                    </a:solidFill>
                    <a:effectLst/>
                    <a:latin typeface="TT Norms Pro" panose="02000503030000020003" pitchFamily="2" charset="0"/>
                  </a:rPr>
                  <a:t>ртплощадка на территории Татарстана</a:t>
                </a:r>
              </a:p>
              <a:p>
                <a:r>
                  <a:rPr lang="ru-RU" dirty="0">
                    <a:solidFill>
                      <a:schemeClr val="bg1"/>
                    </a:solidFill>
                    <a:latin typeface="TT Norms Pro" panose="02000503030000020003" pitchFamily="2" charset="0"/>
                  </a:rPr>
                  <a:t>П</a:t>
                </a:r>
                <a:r>
                  <a:rPr lang="ru-RU" dirty="0">
                    <a:solidFill>
                      <a:schemeClr val="bg1"/>
                    </a:solidFill>
                    <a:effectLst/>
                    <a:latin typeface="TT Norms Pro" panose="02000503030000020003" pitchFamily="2" charset="0"/>
                  </a:rPr>
                  <a:t>лощадь: </a:t>
                </a:r>
                <a:r>
                  <a:rPr lang="en-US" dirty="0">
                    <a:solidFill>
                      <a:schemeClr val="bg1"/>
                    </a:solidFill>
                    <a:effectLst/>
                    <a:latin typeface="TT Norms Pro" panose="02000503030000020003" pitchFamily="2" charset="0"/>
                  </a:rPr>
                  <a:t>2300</a:t>
                </a:r>
                <a:r>
                  <a:rPr lang="ru-RU" dirty="0">
                    <a:solidFill>
                      <a:schemeClr val="bg1"/>
                    </a:solidFill>
                    <a:effectLst/>
                    <a:latin typeface="TT Norms Pro" panose="02000503030000020003" pitchFamily="2" charset="0"/>
                  </a:rPr>
                  <a:t> кв. м.</a:t>
                </a:r>
              </a:p>
              <a:p>
                <a:r>
                  <a:rPr lang="ru-RU" dirty="0">
                    <a:solidFill>
                      <a:schemeClr val="bg1"/>
                    </a:solidFill>
                    <a:effectLst/>
                    <a:latin typeface="TT Norms Pro" panose="02000503030000020003" pitchFamily="2" charset="0"/>
                  </a:rPr>
                  <a:t>Место: г. Казань</a:t>
                </a:r>
              </a:p>
            </p:txBody>
          </p:sp>
        </p:grpSp>
        <p:grpSp>
          <p:nvGrpSpPr>
            <p:cNvPr id="32" name="Группа 31">
              <a:extLst>
                <a:ext uri="{FF2B5EF4-FFF2-40B4-BE49-F238E27FC236}">
                  <a16:creationId xmlns:a16="http://schemas.microsoft.com/office/drawing/2014/main" id="{76483DB2-3601-48A9-E7D3-F0D20505BA49}"/>
                </a:ext>
              </a:extLst>
            </p:cNvPr>
            <p:cNvGrpSpPr/>
            <p:nvPr/>
          </p:nvGrpSpPr>
          <p:grpSpPr>
            <a:xfrm>
              <a:off x="1735138" y="8229600"/>
              <a:ext cx="11534774" cy="5183187"/>
              <a:chOff x="1735138" y="8229600"/>
              <a:chExt cx="11534774" cy="5183187"/>
            </a:xfrm>
          </p:grpSpPr>
          <p:sp>
            <p:nvSpPr>
              <p:cNvPr id="33" name="Скругленный прямоугольник 32">
                <a:extLst>
                  <a:ext uri="{FF2B5EF4-FFF2-40B4-BE49-F238E27FC236}">
                    <a16:creationId xmlns:a16="http://schemas.microsoft.com/office/drawing/2014/main" id="{29A2263F-6820-DC7B-93FF-1067747AA6EE}"/>
                  </a:ext>
                </a:extLst>
              </p:cNvPr>
              <p:cNvSpPr/>
              <p:nvPr/>
            </p:nvSpPr>
            <p:spPr>
              <a:xfrm>
                <a:off x="1743075" y="8229600"/>
                <a:ext cx="3751262" cy="2519362"/>
              </a:xfrm>
              <a:prstGeom prst="roundRect">
                <a:avLst/>
              </a:prstGeom>
              <a:blipFill>
                <a:blip r:embed="rId15"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34" name="Скругленный прямоугольник 33">
                <a:extLst>
                  <a:ext uri="{FF2B5EF4-FFF2-40B4-BE49-F238E27FC236}">
                    <a16:creationId xmlns:a16="http://schemas.microsoft.com/office/drawing/2014/main" id="{1A18397D-3FEA-5A2D-1CB5-CA22356B2BBB}"/>
                  </a:ext>
                </a:extLst>
              </p:cNvPr>
              <p:cNvSpPr/>
              <p:nvPr/>
            </p:nvSpPr>
            <p:spPr>
              <a:xfrm>
                <a:off x="5630862" y="8229600"/>
                <a:ext cx="3751262" cy="2519362"/>
              </a:xfrm>
              <a:prstGeom prst="roundRect">
                <a:avLst/>
              </a:prstGeom>
              <a:blipFill>
                <a:blip r:embed="rId16"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35" name="Скругленный прямоугольник 34">
                <a:extLst>
                  <a:ext uri="{FF2B5EF4-FFF2-40B4-BE49-F238E27FC236}">
                    <a16:creationId xmlns:a16="http://schemas.microsoft.com/office/drawing/2014/main" id="{AC32FA10-8C12-6B29-C6D4-D73230F8A3B3}"/>
                  </a:ext>
                </a:extLst>
              </p:cNvPr>
              <p:cNvSpPr/>
              <p:nvPr/>
            </p:nvSpPr>
            <p:spPr>
              <a:xfrm>
                <a:off x="1735138" y="10893425"/>
                <a:ext cx="3751262" cy="2519362"/>
              </a:xfrm>
              <a:prstGeom prst="roundRect">
                <a:avLst/>
              </a:prstGeom>
              <a:blipFill>
                <a:blip r:embed="rId17"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36" name="Скругленный прямоугольник 35">
                <a:extLst>
                  <a:ext uri="{FF2B5EF4-FFF2-40B4-BE49-F238E27FC236}">
                    <a16:creationId xmlns:a16="http://schemas.microsoft.com/office/drawing/2014/main" id="{E29FEA09-44E7-7F2C-3F9E-29D33452DE46}"/>
                  </a:ext>
                </a:extLst>
              </p:cNvPr>
              <p:cNvSpPr/>
              <p:nvPr/>
            </p:nvSpPr>
            <p:spPr>
              <a:xfrm>
                <a:off x="9518650" y="8229600"/>
                <a:ext cx="3751262" cy="2519362"/>
              </a:xfrm>
              <a:prstGeom prst="roundRect">
                <a:avLst/>
              </a:prstGeom>
              <a:blipFill>
                <a:blip r:embed="rId18"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577CFA59-558D-1B14-69EE-55D2559AA4D9}"/>
                  </a:ext>
                </a:extLst>
              </p:cNvPr>
              <p:cNvSpPr txBox="1"/>
              <p:nvPr/>
            </p:nvSpPr>
            <p:spPr>
              <a:xfrm>
                <a:off x="6317298" y="11691441"/>
                <a:ext cx="6701246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dirty="0">
                    <a:solidFill>
                      <a:schemeClr val="bg1"/>
                    </a:solidFill>
                    <a:latin typeface="TT Norms Pro" panose="02000503030000020003" pitchFamily="2" charset="0"/>
                  </a:rPr>
                  <a:t>Беговые дорожки</a:t>
                </a:r>
                <a:r>
                  <a:rPr lang="ru-RU" dirty="0">
                    <a:solidFill>
                      <a:schemeClr val="bg1"/>
                    </a:solidFill>
                    <a:effectLst/>
                    <a:latin typeface="TT Norms Pro" panose="02000503030000020003" pitchFamily="2" charset="0"/>
                  </a:rPr>
                  <a:t>: </a:t>
                </a:r>
                <a:r>
                  <a:rPr lang="en-US" dirty="0">
                    <a:solidFill>
                      <a:schemeClr val="bg1"/>
                    </a:solidFill>
                    <a:latin typeface="TT Norms Pro" panose="02000503030000020003" pitchFamily="2" charset="0"/>
                  </a:rPr>
                  <a:t>600 </a:t>
                </a:r>
                <a:r>
                  <a:rPr lang="ru-RU" dirty="0">
                    <a:solidFill>
                      <a:schemeClr val="bg1"/>
                    </a:solidFill>
                    <a:latin typeface="TT Norms Pro" panose="02000503030000020003" pitchFamily="2" charset="0"/>
                  </a:rPr>
                  <a:t>кв. м.</a:t>
                </a:r>
                <a:endParaRPr lang="ru-RU" dirty="0">
                  <a:solidFill>
                    <a:schemeClr val="bg1"/>
                  </a:solidFill>
                  <a:effectLst/>
                  <a:latin typeface="TT Norms Pro" panose="02000503030000020003" pitchFamily="2" charset="0"/>
                </a:endParaRPr>
              </a:p>
              <a:p>
                <a:r>
                  <a:rPr lang="ru-RU" dirty="0">
                    <a:solidFill>
                      <a:schemeClr val="bg1"/>
                    </a:solidFill>
                    <a:latin typeface="TT Norms Pro" panose="02000503030000020003" pitchFamily="2" charset="0"/>
                  </a:rPr>
                  <a:t>П</a:t>
                </a:r>
                <a:r>
                  <a:rPr lang="ru-RU" dirty="0">
                    <a:solidFill>
                      <a:schemeClr val="bg1"/>
                    </a:solidFill>
                    <a:effectLst/>
                    <a:latin typeface="TT Norms Pro" panose="02000503030000020003" pitchFamily="2" charset="0"/>
                  </a:rPr>
                  <a:t>лощадь поля: </a:t>
                </a:r>
                <a:r>
                  <a:rPr lang="en-US" dirty="0">
                    <a:solidFill>
                      <a:schemeClr val="bg1"/>
                    </a:solidFill>
                    <a:latin typeface="TT Norms Pro" panose="02000503030000020003" pitchFamily="2" charset="0"/>
                  </a:rPr>
                  <a:t>1500</a:t>
                </a:r>
                <a:r>
                  <a:rPr lang="ru-RU" dirty="0">
                    <a:solidFill>
                      <a:schemeClr val="bg1"/>
                    </a:solidFill>
                    <a:effectLst/>
                    <a:latin typeface="TT Norms Pro" panose="02000503030000020003" pitchFamily="2" charset="0"/>
                  </a:rPr>
                  <a:t> кв. м.</a:t>
                </a:r>
              </a:p>
              <a:p>
                <a:r>
                  <a:rPr lang="ru-RU" dirty="0">
                    <a:solidFill>
                      <a:schemeClr val="bg1"/>
                    </a:solidFill>
                    <a:effectLst/>
                    <a:latin typeface="TT Norms Pro" panose="02000503030000020003" pitchFamily="2" charset="0"/>
                  </a:rPr>
                  <a:t>Место: г. </a:t>
                </a:r>
                <a:r>
                  <a:rPr lang="ru-RU" dirty="0" err="1">
                    <a:solidFill>
                      <a:schemeClr val="bg1"/>
                    </a:solidFill>
                    <a:effectLst/>
                    <a:latin typeface="TT Norms Pro" panose="02000503030000020003" pitchFamily="2" charset="0"/>
                  </a:rPr>
                  <a:t>Каань</a:t>
                </a:r>
                <a:endParaRPr lang="ru-RU" dirty="0">
                  <a:solidFill>
                    <a:schemeClr val="bg1"/>
                  </a:solidFill>
                  <a:effectLst/>
                  <a:latin typeface="TT Norms Pro" panose="02000503030000020003" pitchFamily="2" charset="0"/>
                </a:endParaRPr>
              </a:p>
              <a:p>
                <a:r>
                  <a:rPr lang="ru-RU" dirty="0">
                    <a:solidFill>
                      <a:schemeClr val="bg1"/>
                    </a:solidFill>
                    <a:effectLst/>
                    <a:latin typeface="TT Norms Pro" panose="02000503030000020003" pitchFamily="2" charset="0"/>
                  </a:rPr>
                  <a:t>Территория санатория в Татарстане</a:t>
                </a:r>
              </a:p>
            </p:txBody>
          </p:sp>
        </p:grpSp>
      </p:grpSp>
      <p:sp>
        <p:nvSpPr>
          <p:cNvPr id="27" name="Полилиния 26">
            <a:extLst>
              <a:ext uri="{FF2B5EF4-FFF2-40B4-BE49-F238E27FC236}">
                <a16:creationId xmlns:a16="http://schemas.microsoft.com/office/drawing/2014/main" id="{9458108F-48F3-52A2-7BF4-DEEDC2C4B935}"/>
              </a:ext>
            </a:extLst>
          </p:cNvPr>
          <p:cNvSpPr/>
          <p:nvPr/>
        </p:nvSpPr>
        <p:spPr>
          <a:xfrm>
            <a:off x="0" y="0"/>
            <a:ext cx="14630400" cy="8229600"/>
          </a:xfrm>
          <a:custGeom>
            <a:avLst/>
            <a:gdLst>
              <a:gd name="connsiteX0" fmla="*/ 0 w 14630400"/>
              <a:gd name="connsiteY0" fmla="*/ 7210425 h 8229600"/>
              <a:gd name="connsiteX1" fmla="*/ 14630400 w 14630400"/>
              <a:gd name="connsiteY1" fmla="*/ 7210425 h 8229600"/>
              <a:gd name="connsiteX2" fmla="*/ 14630400 w 14630400"/>
              <a:gd name="connsiteY2" fmla="*/ 8229600 h 8229600"/>
              <a:gd name="connsiteX3" fmla="*/ 0 w 14630400"/>
              <a:gd name="connsiteY3" fmla="*/ 8229600 h 8229600"/>
              <a:gd name="connsiteX4" fmla="*/ 0 w 14630400"/>
              <a:gd name="connsiteY4" fmla="*/ 0 h 8229600"/>
              <a:gd name="connsiteX5" fmla="*/ 14630400 w 14630400"/>
              <a:gd name="connsiteY5" fmla="*/ 0 h 8229600"/>
              <a:gd name="connsiteX6" fmla="*/ 14630400 w 14630400"/>
              <a:gd name="connsiteY6" fmla="*/ 2027238 h 8229600"/>
              <a:gd name="connsiteX7" fmla="*/ 0 w 14630400"/>
              <a:gd name="connsiteY7" fmla="*/ 2027238 h 822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630400" h="8229600">
                <a:moveTo>
                  <a:pt x="0" y="7210425"/>
                </a:moveTo>
                <a:lnTo>
                  <a:pt x="14630400" y="7210425"/>
                </a:lnTo>
                <a:lnTo>
                  <a:pt x="14630400" y="8229600"/>
                </a:lnTo>
                <a:lnTo>
                  <a:pt x="0" y="8229600"/>
                </a:lnTo>
                <a:close/>
                <a:moveTo>
                  <a:pt x="0" y="0"/>
                </a:moveTo>
                <a:lnTo>
                  <a:pt x="14630400" y="0"/>
                </a:lnTo>
                <a:lnTo>
                  <a:pt x="14630400" y="2027238"/>
                </a:lnTo>
                <a:lnTo>
                  <a:pt x="0" y="2027238"/>
                </a:lnTo>
                <a:close/>
              </a:path>
            </a:pathLst>
          </a:custGeom>
          <a:solidFill>
            <a:srgbClr val="27272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dirty="0">
              <a:latin typeface="Arial" panose="020B0604020202020204" pitchFamily="34" charset="0"/>
            </a:endParaRP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0E4B8160-F285-9AB5-38E7-C223388DE65C}"/>
              </a:ext>
            </a:extLst>
          </p:cNvPr>
          <p:cNvCxnSpPr/>
          <p:nvPr/>
        </p:nvCxnSpPr>
        <p:spPr>
          <a:xfrm>
            <a:off x="835025" y="1519084"/>
            <a:ext cx="12960350" cy="0"/>
          </a:xfrm>
          <a:prstGeom prst="line">
            <a:avLst/>
          </a:prstGeom>
          <a:ln w="34925"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Табличка 4">
            <a:extLst>
              <a:ext uri="{FF2B5EF4-FFF2-40B4-BE49-F238E27FC236}">
                <a16:creationId xmlns:a16="http://schemas.microsoft.com/office/drawing/2014/main" id="{ACB0586D-75BC-988B-22D4-05C3C30B66D6}"/>
              </a:ext>
            </a:extLst>
          </p:cNvPr>
          <p:cNvSpPr/>
          <p:nvPr/>
        </p:nvSpPr>
        <p:spPr>
          <a:xfrm>
            <a:off x="1573982" y="1327566"/>
            <a:ext cx="369118" cy="380581"/>
          </a:xfrm>
          <a:prstGeom prst="plaque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CA5AB5-E40A-A1B6-8B17-A56591CA4D9B}"/>
              </a:ext>
            </a:extLst>
          </p:cNvPr>
          <p:cNvSpPr txBox="1"/>
          <p:nvPr/>
        </p:nvSpPr>
        <p:spPr>
          <a:xfrm>
            <a:off x="-11486891" y="361496"/>
            <a:ext cx="6049153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53535C"/>
                </a:solidFill>
                <a:latin typeface=""/>
              </a:rPr>
              <a:t>C</a:t>
            </a:r>
            <a:r>
              <a:rPr lang="ru-RU" sz="3600" b="1" dirty="0" err="1">
                <a:solidFill>
                  <a:srgbClr val="53535C"/>
                </a:solidFill>
                <a:latin typeface=""/>
              </a:rPr>
              <a:t>портплощадка</a:t>
            </a:r>
            <a:r>
              <a:rPr lang="ru-RU" sz="3600" b="1" dirty="0">
                <a:solidFill>
                  <a:srgbClr val="53535C"/>
                </a:solidFill>
                <a:latin typeface=""/>
              </a:rPr>
              <a:t> под ключ</a:t>
            </a:r>
            <a:r>
              <a:rPr lang="en-US" sz="3600" b="1" dirty="0">
                <a:solidFill>
                  <a:srgbClr val="53535C"/>
                </a:solidFill>
                <a:latin typeface=""/>
              </a:rPr>
              <a:t>           </a:t>
            </a:r>
            <a:r>
              <a:rPr lang="ru-RU" sz="3600" b="1" dirty="0">
                <a:solidFill>
                  <a:srgbClr val="53535C"/>
                </a:solidFill>
                <a:latin typeface=""/>
              </a:rPr>
              <a:t>Хоккейная коробка</a:t>
            </a:r>
            <a:r>
              <a:rPr lang="en-US" sz="3600" b="1" dirty="0">
                <a:solidFill>
                  <a:srgbClr val="53535C"/>
                </a:solidFill>
                <a:latin typeface=""/>
              </a:rPr>
              <a:t>            </a:t>
            </a:r>
            <a:r>
              <a:rPr lang="ru-RU" sz="4000" b="1" dirty="0">
                <a:solidFill>
                  <a:schemeClr val="bg1"/>
                </a:solidFill>
                <a:latin typeface=""/>
              </a:rPr>
              <a:t>Трава и беговая школа</a:t>
            </a:r>
            <a:r>
              <a:rPr lang="en-US" sz="4000" b="1" dirty="0">
                <a:solidFill>
                  <a:schemeClr val="bg1"/>
                </a:solidFill>
                <a:latin typeface=""/>
              </a:rPr>
              <a:t>            </a:t>
            </a:r>
            <a:r>
              <a:rPr lang="ru-RU" sz="3600" b="1" dirty="0">
                <a:solidFill>
                  <a:srgbClr val="53535C"/>
                </a:solidFill>
                <a:latin typeface=""/>
              </a:rPr>
              <a:t>Территория санатория в Татарстане</a:t>
            </a:r>
          </a:p>
          <a:p>
            <a:endParaRPr lang="ru-RU" sz="3600" b="1" dirty="0">
              <a:solidFill>
                <a:srgbClr val="53535C"/>
              </a:solidFill>
              <a:effectLst/>
              <a:latin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35084346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7272B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5F6E2F5-933A-8DC3-78E3-51EB497D94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B861BC36-76C7-379B-C566-5A802FD97BB4}"/>
              </a:ext>
            </a:extLst>
          </p:cNvPr>
          <p:cNvGrpSpPr/>
          <p:nvPr/>
        </p:nvGrpSpPr>
        <p:grpSpPr>
          <a:xfrm>
            <a:off x="1735138" y="-16557624"/>
            <a:ext cx="11550648" cy="23768049"/>
            <a:chOff x="1727201" y="-4164012"/>
            <a:chExt cx="11550648" cy="23768049"/>
          </a:xfrm>
        </p:grpSpPr>
        <p:grpSp>
          <p:nvGrpSpPr>
            <p:cNvPr id="29" name="Группа 28">
              <a:extLst>
                <a:ext uri="{FF2B5EF4-FFF2-40B4-BE49-F238E27FC236}">
                  <a16:creationId xmlns:a16="http://schemas.microsoft.com/office/drawing/2014/main" id="{2B10EEB7-8A6F-86CE-BFA9-8EC58E101467}"/>
                </a:ext>
              </a:extLst>
            </p:cNvPr>
            <p:cNvGrpSpPr/>
            <p:nvPr/>
          </p:nvGrpSpPr>
          <p:grpSpPr>
            <a:xfrm>
              <a:off x="1735138" y="2027238"/>
              <a:ext cx="11534774" cy="5183187"/>
              <a:chOff x="1735138" y="2027238"/>
              <a:chExt cx="11534774" cy="5183187"/>
            </a:xfrm>
          </p:grpSpPr>
          <p:sp>
            <p:nvSpPr>
              <p:cNvPr id="48" name="Скругленный прямоугольник 47">
                <a:extLst>
                  <a:ext uri="{FF2B5EF4-FFF2-40B4-BE49-F238E27FC236}">
                    <a16:creationId xmlns:a16="http://schemas.microsoft.com/office/drawing/2014/main" id="{BAE94312-EE8D-745A-4F37-A825071E8678}"/>
                  </a:ext>
                </a:extLst>
              </p:cNvPr>
              <p:cNvSpPr/>
              <p:nvPr/>
            </p:nvSpPr>
            <p:spPr>
              <a:xfrm>
                <a:off x="1743075" y="2027238"/>
                <a:ext cx="3751262" cy="2519362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49" name="Скругленный прямоугольник 48">
                <a:extLst>
                  <a:ext uri="{FF2B5EF4-FFF2-40B4-BE49-F238E27FC236}">
                    <a16:creationId xmlns:a16="http://schemas.microsoft.com/office/drawing/2014/main" id="{2CAD9834-DB0D-2D5D-697F-F9D4E0923872}"/>
                  </a:ext>
                </a:extLst>
              </p:cNvPr>
              <p:cNvSpPr/>
              <p:nvPr/>
            </p:nvSpPr>
            <p:spPr>
              <a:xfrm>
                <a:off x="5630862" y="2027238"/>
                <a:ext cx="3751262" cy="2519362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50" name="Скругленный прямоугольник 49">
                <a:extLst>
                  <a:ext uri="{FF2B5EF4-FFF2-40B4-BE49-F238E27FC236}">
                    <a16:creationId xmlns:a16="http://schemas.microsoft.com/office/drawing/2014/main" id="{5EBF21F0-8477-342F-37BC-A57ED56F1AF8}"/>
                  </a:ext>
                </a:extLst>
              </p:cNvPr>
              <p:cNvSpPr/>
              <p:nvPr/>
            </p:nvSpPr>
            <p:spPr>
              <a:xfrm>
                <a:off x="1735138" y="4691063"/>
                <a:ext cx="3751262" cy="2519362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51" name="Скругленный прямоугольник 50">
                <a:extLst>
                  <a:ext uri="{FF2B5EF4-FFF2-40B4-BE49-F238E27FC236}">
                    <a16:creationId xmlns:a16="http://schemas.microsoft.com/office/drawing/2014/main" id="{651D439F-E559-554D-2EF5-8ED13D669AE2}"/>
                  </a:ext>
                </a:extLst>
              </p:cNvPr>
              <p:cNvSpPr/>
              <p:nvPr/>
            </p:nvSpPr>
            <p:spPr>
              <a:xfrm>
                <a:off x="9518650" y="2027238"/>
                <a:ext cx="3751262" cy="2519362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6C72F80A-8D8D-F948-23B2-5F1994B539B0}"/>
                  </a:ext>
                </a:extLst>
              </p:cNvPr>
              <p:cNvSpPr txBox="1"/>
              <p:nvPr/>
            </p:nvSpPr>
            <p:spPr>
              <a:xfrm>
                <a:off x="6317298" y="5489079"/>
                <a:ext cx="6701246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dirty="0">
                    <a:solidFill>
                      <a:schemeClr val="bg1"/>
                    </a:solidFill>
                    <a:latin typeface="TT Norms Pro" panose="02000503030000020003" pitchFamily="2" charset="0"/>
                  </a:rPr>
                  <a:t>Р</a:t>
                </a:r>
                <a:r>
                  <a:rPr lang="ru-RU" dirty="0">
                    <a:solidFill>
                      <a:schemeClr val="bg1"/>
                    </a:solidFill>
                    <a:effectLst/>
                    <a:latin typeface="TT Norms Pro" panose="02000503030000020003" pitchFamily="2" charset="0"/>
                  </a:rPr>
                  <a:t>азмеры: </a:t>
                </a:r>
                <a:r>
                  <a:rPr lang="en-US" dirty="0">
                    <a:solidFill>
                      <a:schemeClr val="bg1"/>
                    </a:solidFill>
                    <a:latin typeface="TT Norms Pro" panose="02000503030000020003" pitchFamily="2" charset="0"/>
                  </a:rPr>
                  <a:t>60</a:t>
                </a:r>
                <a:r>
                  <a:rPr lang="ru-RU" dirty="0">
                    <a:solidFill>
                      <a:schemeClr val="bg1"/>
                    </a:solidFill>
                    <a:effectLst/>
                    <a:latin typeface="TT Norms Pro" panose="02000503030000020003" pitchFamily="2" charset="0"/>
                  </a:rPr>
                  <a:t> на 30 </a:t>
                </a:r>
              </a:p>
              <a:p>
                <a:r>
                  <a:rPr lang="ru-RU" dirty="0">
                    <a:solidFill>
                      <a:schemeClr val="bg1"/>
                    </a:solidFill>
                    <a:latin typeface="TT Norms Pro" panose="02000503030000020003" pitchFamily="2" charset="0"/>
                  </a:rPr>
                  <a:t>П</a:t>
                </a:r>
                <a:r>
                  <a:rPr lang="ru-RU" dirty="0">
                    <a:solidFill>
                      <a:schemeClr val="bg1"/>
                    </a:solidFill>
                    <a:effectLst/>
                    <a:latin typeface="TT Norms Pro" panose="02000503030000020003" pitchFamily="2" charset="0"/>
                  </a:rPr>
                  <a:t>лощадь: </a:t>
                </a:r>
                <a:r>
                  <a:rPr lang="en-US" dirty="0">
                    <a:solidFill>
                      <a:schemeClr val="bg1"/>
                    </a:solidFill>
                    <a:effectLst/>
                    <a:latin typeface="TT Norms Pro" panose="02000503030000020003" pitchFamily="2" charset="0"/>
                  </a:rPr>
                  <a:t>1800</a:t>
                </a:r>
                <a:r>
                  <a:rPr lang="ru-RU" dirty="0">
                    <a:solidFill>
                      <a:schemeClr val="bg1"/>
                    </a:solidFill>
                    <a:effectLst/>
                    <a:latin typeface="TT Norms Pro" panose="02000503030000020003" pitchFamily="2" charset="0"/>
                  </a:rPr>
                  <a:t> кв. м.</a:t>
                </a:r>
              </a:p>
              <a:p>
                <a:r>
                  <a:rPr lang="ru-RU" dirty="0">
                    <a:solidFill>
                      <a:schemeClr val="bg1"/>
                    </a:solidFill>
                    <a:effectLst/>
                    <a:latin typeface="TT Norms Pro" panose="02000503030000020003" pitchFamily="2" charset="0"/>
                  </a:rPr>
                  <a:t>Место: </a:t>
                </a:r>
                <a:r>
                  <a:rPr lang="ru-RU" dirty="0" err="1">
                    <a:solidFill>
                      <a:schemeClr val="bg1"/>
                    </a:solidFill>
                    <a:effectLst/>
                    <a:latin typeface="TT Norms Pro" panose="02000503030000020003" pitchFamily="2" charset="0"/>
                  </a:rPr>
                  <a:t>г.Казань</a:t>
                </a:r>
                <a:r>
                  <a:rPr lang="ru-RU" dirty="0">
                    <a:solidFill>
                      <a:schemeClr val="bg1"/>
                    </a:solidFill>
                    <a:effectLst/>
                    <a:latin typeface="TT Norms Pro" panose="02000503030000020003" pitchFamily="2" charset="0"/>
                  </a:rPr>
                  <a:t>.</a:t>
                </a:r>
              </a:p>
            </p:txBody>
          </p:sp>
        </p:grpSp>
        <p:grpSp>
          <p:nvGrpSpPr>
            <p:cNvPr id="30" name="Группа 29">
              <a:extLst>
                <a:ext uri="{FF2B5EF4-FFF2-40B4-BE49-F238E27FC236}">
                  <a16:creationId xmlns:a16="http://schemas.microsoft.com/office/drawing/2014/main" id="{F97B3065-6394-9F30-2FCA-35944C3B3FCA}"/>
                </a:ext>
              </a:extLst>
            </p:cNvPr>
            <p:cNvGrpSpPr/>
            <p:nvPr/>
          </p:nvGrpSpPr>
          <p:grpSpPr>
            <a:xfrm>
              <a:off x="1743075" y="-4164012"/>
              <a:ext cx="11534774" cy="5183187"/>
              <a:chOff x="1743075" y="-4164012"/>
              <a:chExt cx="11534774" cy="5183187"/>
            </a:xfrm>
          </p:grpSpPr>
          <p:sp>
            <p:nvSpPr>
              <p:cNvPr id="43" name="Скругленный прямоугольник 42">
                <a:extLst>
                  <a:ext uri="{FF2B5EF4-FFF2-40B4-BE49-F238E27FC236}">
                    <a16:creationId xmlns:a16="http://schemas.microsoft.com/office/drawing/2014/main" id="{3BF74F1D-1E6A-C47E-EA34-2474B1B2E010}"/>
                  </a:ext>
                </a:extLst>
              </p:cNvPr>
              <p:cNvSpPr/>
              <p:nvPr/>
            </p:nvSpPr>
            <p:spPr>
              <a:xfrm>
                <a:off x="1751012" y="-4164012"/>
                <a:ext cx="3751262" cy="2519362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44" name="Скругленный прямоугольник 43">
                <a:extLst>
                  <a:ext uri="{FF2B5EF4-FFF2-40B4-BE49-F238E27FC236}">
                    <a16:creationId xmlns:a16="http://schemas.microsoft.com/office/drawing/2014/main" id="{77242331-D407-EE89-9FBC-34E4A8947CD4}"/>
                  </a:ext>
                </a:extLst>
              </p:cNvPr>
              <p:cNvSpPr/>
              <p:nvPr/>
            </p:nvSpPr>
            <p:spPr>
              <a:xfrm>
                <a:off x="5638799" y="-4164012"/>
                <a:ext cx="3751262" cy="2519362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45" name="Скругленный прямоугольник 44">
                <a:extLst>
                  <a:ext uri="{FF2B5EF4-FFF2-40B4-BE49-F238E27FC236}">
                    <a16:creationId xmlns:a16="http://schemas.microsoft.com/office/drawing/2014/main" id="{E7996E87-ABC4-8831-4B7A-9895A21DDA03}"/>
                  </a:ext>
                </a:extLst>
              </p:cNvPr>
              <p:cNvSpPr/>
              <p:nvPr/>
            </p:nvSpPr>
            <p:spPr>
              <a:xfrm>
                <a:off x="1743075" y="-1500187"/>
                <a:ext cx="3751262" cy="2519362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46" name="Скругленный прямоугольник 45">
                <a:extLst>
                  <a:ext uri="{FF2B5EF4-FFF2-40B4-BE49-F238E27FC236}">
                    <a16:creationId xmlns:a16="http://schemas.microsoft.com/office/drawing/2014/main" id="{5CB3A4CE-9752-A8A4-BE2A-90474849B0FC}"/>
                  </a:ext>
                </a:extLst>
              </p:cNvPr>
              <p:cNvSpPr/>
              <p:nvPr/>
            </p:nvSpPr>
            <p:spPr>
              <a:xfrm>
                <a:off x="9526587" y="-4164012"/>
                <a:ext cx="3751262" cy="2519362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872F835F-CFC4-562C-1AED-532A65E11ACD}"/>
                  </a:ext>
                </a:extLst>
              </p:cNvPr>
              <p:cNvSpPr txBox="1"/>
              <p:nvPr/>
            </p:nvSpPr>
            <p:spPr>
              <a:xfrm>
                <a:off x="6325235" y="-702171"/>
                <a:ext cx="6701246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dirty="0">
                    <a:solidFill>
                      <a:schemeClr val="bg1"/>
                    </a:solidFill>
                    <a:latin typeface="TT Norms Pro" panose="02000503030000020003" pitchFamily="2" charset="0"/>
                  </a:rPr>
                  <a:t>Р</a:t>
                </a:r>
                <a:r>
                  <a:rPr lang="ru-RU" dirty="0">
                    <a:solidFill>
                      <a:schemeClr val="bg1"/>
                    </a:solidFill>
                    <a:effectLst/>
                    <a:latin typeface="TT Norms Pro" panose="02000503030000020003" pitchFamily="2" charset="0"/>
                  </a:rPr>
                  <a:t>азмеры: 15 на 30 </a:t>
                </a:r>
              </a:p>
              <a:p>
                <a:r>
                  <a:rPr lang="ru-RU" dirty="0">
                    <a:solidFill>
                      <a:schemeClr val="bg1"/>
                    </a:solidFill>
                    <a:latin typeface="TT Norms Pro" panose="02000503030000020003" pitchFamily="2" charset="0"/>
                  </a:rPr>
                  <a:t>П</a:t>
                </a:r>
                <a:r>
                  <a:rPr lang="ru-RU" dirty="0">
                    <a:solidFill>
                      <a:schemeClr val="bg1"/>
                    </a:solidFill>
                    <a:effectLst/>
                    <a:latin typeface="TT Norms Pro" panose="02000503030000020003" pitchFamily="2" charset="0"/>
                  </a:rPr>
                  <a:t>лощадь: 450 кв. м.</a:t>
                </a:r>
              </a:p>
              <a:p>
                <a:r>
                  <a:rPr lang="ru-RU" dirty="0">
                    <a:solidFill>
                      <a:schemeClr val="bg1"/>
                    </a:solidFill>
                    <a:effectLst/>
                    <a:latin typeface="TT Norms Pro" panose="02000503030000020003" pitchFamily="2" charset="0"/>
                  </a:rPr>
                  <a:t>Место: Башкирия, село </a:t>
                </a:r>
                <a:r>
                  <a:rPr lang="ru-RU" dirty="0" err="1">
                    <a:solidFill>
                      <a:schemeClr val="bg1"/>
                    </a:solidFill>
                    <a:effectLst/>
                    <a:latin typeface="TT Norms Pro" panose="02000503030000020003" pitchFamily="2" charset="0"/>
                  </a:rPr>
                  <a:t>Гафурово</a:t>
                </a:r>
                <a:r>
                  <a:rPr lang="ru-RU" dirty="0">
                    <a:solidFill>
                      <a:schemeClr val="bg1"/>
                    </a:solidFill>
                    <a:effectLst/>
                    <a:latin typeface="TT Norms Pro" panose="02000503030000020003" pitchFamily="2" charset="0"/>
                  </a:rPr>
                  <a:t>.</a:t>
                </a:r>
              </a:p>
            </p:txBody>
          </p:sp>
        </p:grpSp>
        <p:grpSp>
          <p:nvGrpSpPr>
            <p:cNvPr id="31" name="Группа 30">
              <a:extLst>
                <a:ext uri="{FF2B5EF4-FFF2-40B4-BE49-F238E27FC236}">
                  <a16:creationId xmlns:a16="http://schemas.microsoft.com/office/drawing/2014/main" id="{16D3EDFD-70B2-491C-2EA3-D3BAE6D1E437}"/>
                </a:ext>
              </a:extLst>
            </p:cNvPr>
            <p:cNvGrpSpPr/>
            <p:nvPr/>
          </p:nvGrpSpPr>
          <p:grpSpPr>
            <a:xfrm>
              <a:off x="1727201" y="14420850"/>
              <a:ext cx="11534774" cy="5183187"/>
              <a:chOff x="1727201" y="14420850"/>
              <a:chExt cx="11534774" cy="5183187"/>
            </a:xfrm>
          </p:grpSpPr>
          <p:sp>
            <p:nvSpPr>
              <p:cNvPr id="38" name="Скругленный прямоугольник 37">
                <a:extLst>
                  <a:ext uri="{FF2B5EF4-FFF2-40B4-BE49-F238E27FC236}">
                    <a16:creationId xmlns:a16="http://schemas.microsoft.com/office/drawing/2014/main" id="{076FE0F3-7BF0-63AC-3D9A-477D43D3949A}"/>
                  </a:ext>
                </a:extLst>
              </p:cNvPr>
              <p:cNvSpPr/>
              <p:nvPr/>
            </p:nvSpPr>
            <p:spPr>
              <a:xfrm>
                <a:off x="1735138" y="14420850"/>
                <a:ext cx="3751262" cy="2519362"/>
              </a:xfrm>
              <a:prstGeom prst="round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39" name="Скругленный прямоугольник 38">
                <a:extLst>
                  <a:ext uri="{FF2B5EF4-FFF2-40B4-BE49-F238E27FC236}">
                    <a16:creationId xmlns:a16="http://schemas.microsoft.com/office/drawing/2014/main" id="{4147B844-C6E9-F5B5-73BF-55B2C169F9EE}"/>
                  </a:ext>
                </a:extLst>
              </p:cNvPr>
              <p:cNvSpPr/>
              <p:nvPr/>
            </p:nvSpPr>
            <p:spPr>
              <a:xfrm>
                <a:off x="5622925" y="14420850"/>
                <a:ext cx="3751262" cy="2519362"/>
              </a:xfrm>
              <a:prstGeom prst="round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40" name="Скругленный прямоугольник 39">
                <a:extLst>
                  <a:ext uri="{FF2B5EF4-FFF2-40B4-BE49-F238E27FC236}">
                    <a16:creationId xmlns:a16="http://schemas.microsoft.com/office/drawing/2014/main" id="{50A4FB87-960B-D219-4E1F-ADCF2D199F30}"/>
                  </a:ext>
                </a:extLst>
              </p:cNvPr>
              <p:cNvSpPr/>
              <p:nvPr/>
            </p:nvSpPr>
            <p:spPr>
              <a:xfrm>
                <a:off x="1727201" y="17084675"/>
                <a:ext cx="3751262" cy="2519362"/>
              </a:xfrm>
              <a:prstGeom prst="roundRect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41" name="Скругленный прямоугольник 40">
                <a:extLst>
                  <a:ext uri="{FF2B5EF4-FFF2-40B4-BE49-F238E27FC236}">
                    <a16:creationId xmlns:a16="http://schemas.microsoft.com/office/drawing/2014/main" id="{D02EAAB3-678D-4DD9-54A8-1671AE798675}"/>
                  </a:ext>
                </a:extLst>
              </p:cNvPr>
              <p:cNvSpPr/>
              <p:nvPr/>
            </p:nvSpPr>
            <p:spPr>
              <a:xfrm>
                <a:off x="9510713" y="14420850"/>
                <a:ext cx="3751262" cy="2519362"/>
              </a:xfrm>
              <a:prstGeom prst="roundRect">
                <a:avLst/>
              </a:prstGeom>
              <a:blipFill>
                <a:blip r:embed="rId14"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E24DB150-55B2-F2C8-F5B9-A3B2EB7364EB}"/>
                  </a:ext>
                </a:extLst>
              </p:cNvPr>
              <p:cNvSpPr txBox="1"/>
              <p:nvPr/>
            </p:nvSpPr>
            <p:spPr>
              <a:xfrm>
                <a:off x="6309361" y="17882691"/>
                <a:ext cx="6701246" cy="92333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solidFill>
                      <a:schemeClr val="bg1"/>
                    </a:solidFill>
                    <a:effectLst/>
                    <a:latin typeface="TT Norms Pro" panose="02000503030000020003" pitchFamily="2" charset="0"/>
                  </a:rPr>
                  <a:t>Спо</a:t>
                </a:r>
                <a:r>
                  <a:rPr lang="ru-RU" dirty="0">
                    <a:solidFill>
                      <a:schemeClr val="bg1"/>
                    </a:solidFill>
                    <a:effectLst/>
                    <a:latin typeface="TT Norms Pro" panose="02000503030000020003" pitchFamily="2" charset="0"/>
                  </a:rPr>
                  <a:t>ртплощадка на территории Татарстана</a:t>
                </a:r>
              </a:p>
              <a:p>
                <a:r>
                  <a:rPr lang="ru-RU" dirty="0">
                    <a:solidFill>
                      <a:schemeClr val="bg1"/>
                    </a:solidFill>
                    <a:latin typeface="TT Norms Pro" panose="02000503030000020003" pitchFamily="2" charset="0"/>
                  </a:rPr>
                  <a:t>П</a:t>
                </a:r>
                <a:r>
                  <a:rPr lang="ru-RU" dirty="0">
                    <a:solidFill>
                      <a:schemeClr val="bg1"/>
                    </a:solidFill>
                    <a:effectLst/>
                    <a:latin typeface="TT Norms Pro" panose="02000503030000020003" pitchFamily="2" charset="0"/>
                  </a:rPr>
                  <a:t>лощадь: </a:t>
                </a:r>
                <a:r>
                  <a:rPr lang="en-US" dirty="0">
                    <a:solidFill>
                      <a:schemeClr val="bg1"/>
                    </a:solidFill>
                    <a:effectLst/>
                    <a:latin typeface="TT Norms Pro" panose="02000503030000020003" pitchFamily="2" charset="0"/>
                  </a:rPr>
                  <a:t>2300</a:t>
                </a:r>
                <a:r>
                  <a:rPr lang="ru-RU" dirty="0">
                    <a:solidFill>
                      <a:schemeClr val="bg1"/>
                    </a:solidFill>
                    <a:effectLst/>
                    <a:latin typeface="TT Norms Pro" panose="02000503030000020003" pitchFamily="2" charset="0"/>
                  </a:rPr>
                  <a:t> кв. м.</a:t>
                </a:r>
              </a:p>
              <a:p>
                <a:r>
                  <a:rPr lang="ru-RU" dirty="0">
                    <a:solidFill>
                      <a:schemeClr val="bg1"/>
                    </a:solidFill>
                    <a:effectLst/>
                    <a:latin typeface="TT Norms Pro" panose="02000503030000020003" pitchFamily="2" charset="0"/>
                  </a:rPr>
                  <a:t>Место: г. Казань</a:t>
                </a:r>
              </a:p>
            </p:txBody>
          </p:sp>
        </p:grpSp>
        <p:grpSp>
          <p:nvGrpSpPr>
            <p:cNvPr id="32" name="Группа 31">
              <a:extLst>
                <a:ext uri="{FF2B5EF4-FFF2-40B4-BE49-F238E27FC236}">
                  <a16:creationId xmlns:a16="http://schemas.microsoft.com/office/drawing/2014/main" id="{D6053758-D371-8A98-A465-97E0FEC3AACF}"/>
                </a:ext>
              </a:extLst>
            </p:cNvPr>
            <p:cNvGrpSpPr/>
            <p:nvPr/>
          </p:nvGrpSpPr>
          <p:grpSpPr>
            <a:xfrm>
              <a:off x="1735138" y="8229600"/>
              <a:ext cx="11534774" cy="5183187"/>
              <a:chOff x="1735138" y="8229600"/>
              <a:chExt cx="11534774" cy="5183187"/>
            </a:xfrm>
          </p:grpSpPr>
          <p:sp>
            <p:nvSpPr>
              <p:cNvPr id="33" name="Скругленный прямоугольник 32">
                <a:extLst>
                  <a:ext uri="{FF2B5EF4-FFF2-40B4-BE49-F238E27FC236}">
                    <a16:creationId xmlns:a16="http://schemas.microsoft.com/office/drawing/2014/main" id="{1A30E188-BC71-A0AC-2B87-B48E65A98E05}"/>
                  </a:ext>
                </a:extLst>
              </p:cNvPr>
              <p:cNvSpPr/>
              <p:nvPr/>
            </p:nvSpPr>
            <p:spPr>
              <a:xfrm>
                <a:off x="1743075" y="8229600"/>
                <a:ext cx="3751262" cy="2519362"/>
              </a:xfrm>
              <a:prstGeom prst="roundRect">
                <a:avLst/>
              </a:prstGeom>
              <a:blipFill>
                <a:blip r:embed="rId15"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34" name="Скругленный прямоугольник 33">
                <a:extLst>
                  <a:ext uri="{FF2B5EF4-FFF2-40B4-BE49-F238E27FC236}">
                    <a16:creationId xmlns:a16="http://schemas.microsoft.com/office/drawing/2014/main" id="{B22CC2AB-6B2A-A2DC-D026-D930ECCE0020}"/>
                  </a:ext>
                </a:extLst>
              </p:cNvPr>
              <p:cNvSpPr/>
              <p:nvPr/>
            </p:nvSpPr>
            <p:spPr>
              <a:xfrm>
                <a:off x="5630862" y="8229600"/>
                <a:ext cx="3751262" cy="2519362"/>
              </a:xfrm>
              <a:prstGeom prst="roundRect">
                <a:avLst/>
              </a:prstGeom>
              <a:blipFill>
                <a:blip r:embed="rId16"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35" name="Скругленный прямоугольник 34">
                <a:extLst>
                  <a:ext uri="{FF2B5EF4-FFF2-40B4-BE49-F238E27FC236}">
                    <a16:creationId xmlns:a16="http://schemas.microsoft.com/office/drawing/2014/main" id="{68442C67-4201-6455-2D2F-46C7CAB50B86}"/>
                  </a:ext>
                </a:extLst>
              </p:cNvPr>
              <p:cNvSpPr/>
              <p:nvPr/>
            </p:nvSpPr>
            <p:spPr>
              <a:xfrm>
                <a:off x="1735138" y="10893425"/>
                <a:ext cx="3751262" cy="2519362"/>
              </a:xfrm>
              <a:prstGeom prst="roundRect">
                <a:avLst/>
              </a:prstGeom>
              <a:blipFill>
                <a:blip r:embed="rId17"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36" name="Скругленный прямоугольник 35">
                <a:extLst>
                  <a:ext uri="{FF2B5EF4-FFF2-40B4-BE49-F238E27FC236}">
                    <a16:creationId xmlns:a16="http://schemas.microsoft.com/office/drawing/2014/main" id="{8E63A742-DA85-6F20-933A-9077519F0DDC}"/>
                  </a:ext>
                </a:extLst>
              </p:cNvPr>
              <p:cNvSpPr/>
              <p:nvPr/>
            </p:nvSpPr>
            <p:spPr>
              <a:xfrm>
                <a:off x="9518650" y="8229600"/>
                <a:ext cx="3751262" cy="2519362"/>
              </a:xfrm>
              <a:prstGeom prst="roundRect">
                <a:avLst/>
              </a:prstGeom>
              <a:blipFill>
                <a:blip r:embed="rId18"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3833053E-FE7F-82DA-0276-1C954E831513}"/>
                  </a:ext>
                </a:extLst>
              </p:cNvPr>
              <p:cNvSpPr txBox="1"/>
              <p:nvPr/>
            </p:nvSpPr>
            <p:spPr>
              <a:xfrm>
                <a:off x="6317298" y="11691441"/>
                <a:ext cx="6701246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dirty="0">
                    <a:solidFill>
                      <a:schemeClr val="bg1"/>
                    </a:solidFill>
                    <a:latin typeface="TT Norms Pro" panose="02000503030000020003" pitchFamily="2" charset="0"/>
                  </a:rPr>
                  <a:t>Беговые дорожки</a:t>
                </a:r>
                <a:r>
                  <a:rPr lang="ru-RU" dirty="0">
                    <a:solidFill>
                      <a:schemeClr val="bg1"/>
                    </a:solidFill>
                    <a:effectLst/>
                    <a:latin typeface="TT Norms Pro" panose="02000503030000020003" pitchFamily="2" charset="0"/>
                  </a:rPr>
                  <a:t>: </a:t>
                </a:r>
                <a:r>
                  <a:rPr lang="en-US" dirty="0">
                    <a:solidFill>
                      <a:schemeClr val="bg1"/>
                    </a:solidFill>
                    <a:latin typeface="TT Norms Pro" panose="02000503030000020003" pitchFamily="2" charset="0"/>
                  </a:rPr>
                  <a:t>600 </a:t>
                </a:r>
                <a:r>
                  <a:rPr lang="ru-RU" dirty="0">
                    <a:solidFill>
                      <a:schemeClr val="bg1"/>
                    </a:solidFill>
                    <a:latin typeface="TT Norms Pro" panose="02000503030000020003" pitchFamily="2" charset="0"/>
                  </a:rPr>
                  <a:t>кв. м.</a:t>
                </a:r>
                <a:endParaRPr lang="ru-RU" dirty="0">
                  <a:solidFill>
                    <a:schemeClr val="bg1"/>
                  </a:solidFill>
                  <a:effectLst/>
                  <a:latin typeface="TT Norms Pro" panose="02000503030000020003" pitchFamily="2" charset="0"/>
                </a:endParaRPr>
              </a:p>
              <a:p>
                <a:r>
                  <a:rPr lang="ru-RU" dirty="0">
                    <a:solidFill>
                      <a:schemeClr val="bg1"/>
                    </a:solidFill>
                    <a:latin typeface="TT Norms Pro" panose="02000503030000020003" pitchFamily="2" charset="0"/>
                  </a:rPr>
                  <a:t>П</a:t>
                </a:r>
                <a:r>
                  <a:rPr lang="ru-RU" dirty="0">
                    <a:solidFill>
                      <a:schemeClr val="bg1"/>
                    </a:solidFill>
                    <a:effectLst/>
                    <a:latin typeface="TT Norms Pro" panose="02000503030000020003" pitchFamily="2" charset="0"/>
                  </a:rPr>
                  <a:t>лощадь поля: </a:t>
                </a:r>
                <a:r>
                  <a:rPr lang="en-US" dirty="0">
                    <a:solidFill>
                      <a:schemeClr val="bg1"/>
                    </a:solidFill>
                    <a:latin typeface="TT Norms Pro" panose="02000503030000020003" pitchFamily="2" charset="0"/>
                  </a:rPr>
                  <a:t>1500</a:t>
                </a:r>
                <a:r>
                  <a:rPr lang="ru-RU" dirty="0">
                    <a:solidFill>
                      <a:schemeClr val="bg1"/>
                    </a:solidFill>
                    <a:effectLst/>
                    <a:latin typeface="TT Norms Pro" panose="02000503030000020003" pitchFamily="2" charset="0"/>
                  </a:rPr>
                  <a:t> кв. м.</a:t>
                </a:r>
              </a:p>
              <a:p>
                <a:r>
                  <a:rPr lang="ru-RU" dirty="0">
                    <a:solidFill>
                      <a:schemeClr val="bg1"/>
                    </a:solidFill>
                    <a:effectLst/>
                    <a:latin typeface="TT Norms Pro" panose="02000503030000020003" pitchFamily="2" charset="0"/>
                  </a:rPr>
                  <a:t>Место: г. </a:t>
                </a:r>
                <a:r>
                  <a:rPr lang="ru-RU" dirty="0" err="1">
                    <a:solidFill>
                      <a:schemeClr val="bg1"/>
                    </a:solidFill>
                    <a:effectLst/>
                    <a:latin typeface="TT Norms Pro" panose="02000503030000020003" pitchFamily="2" charset="0"/>
                  </a:rPr>
                  <a:t>Каань</a:t>
                </a:r>
                <a:endParaRPr lang="ru-RU" dirty="0">
                  <a:solidFill>
                    <a:schemeClr val="bg1"/>
                  </a:solidFill>
                  <a:effectLst/>
                  <a:latin typeface="TT Norms Pro" panose="02000503030000020003" pitchFamily="2" charset="0"/>
                </a:endParaRPr>
              </a:p>
              <a:p>
                <a:r>
                  <a:rPr lang="ru-RU" dirty="0">
                    <a:solidFill>
                      <a:schemeClr val="bg1"/>
                    </a:solidFill>
                    <a:effectLst/>
                    <a:latin typeface="TT Norms Pro" panose="02000503030000020003" pitchFamily="2" charset="0"/>
                  </a:rPr>
                  <a:t>Территория санатория в Татарстане</a:t>
                </a:r>
              </a:p>
            </p:txBody>
          </p:sp>
        </p:grpSp>
      </p:grpSp>
      <p:sp>
        <p:nvSpPr>
          <p:cNvPr id="27" name="Полилиния 26">
            <a:extLst>
              <a:ext uri="{FF2B5EF4-FFF2-40B4-BE49-F238E27FC236}">
                <a16:creationId xmlns:a16="http://schemas.microsoft.com/office/drawing/2014/main" id="{8F635F59-8560-171F-29D9-5BD4E19EEDD5}"/>
              </a:ext>
            </a:extLst>
          </p:cNvPr>
          <p:cNvSpPr/>
          <p:nvPr/>
        </p:nvSpPr>
        <p:spPr>
          <a:xfrm>
            <a:off x="0" y="0"/>
            <a:ext cx="14630400" cy="8229600"/>
          </a:xfrm>
          <a:custGeom>
            <a:avLst/>
            <a:gdLst>
              <a:gd name="connsiteX0" fmla="*/ 0 w 14630400"/>
              <a:gd name="connsiteY0" fmla="*/ 7210425 h 8229600"/>
              <a:gd name="connsiteX1" fmla="*/ 14630400 w 14630400"/>
              <a:gd name="connsiteY1" fmla="*/ 7210425 h 8229600"/>
              <a:gd name="connsiteX2" fmla="*/ 14630400 w 14630400"/>
              <a:gd name="connsiteY2" fmla="*/ 8229600 h 8229600"/>
              <a:gd name="connsiteX3" fmla="*/ 0 w 14630400"/>
              <a:gd name="connsiteY3" fmla="*/ 8229600 h 8229600"/>
              <a:gd name="connsiteX4" fmla="*/ 0 w 14630400"/>
              <a:gd name="connsiteY4" fmla="*/ 0 h 8229600"/>
              <a:gd name="connsiteX5" fmla="*/ 14630400 w 14630400"/>
              <a:gd name="connsiteY5" fmla="*/ 0 h 8229600"/>
              <a:gd name="connsiteX6" fmla="*/ 14630400 w 14630400"/>
              <a:gd name="connsiteY6" fmla="*/ 2027238 h 8229600"/>
              <a:gd name="connsiteX7" fmla="*/ 0 w 14630400"/>
              <a:gd name="connsiteY7" fmla="*/ 2027238 h 822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630400" h="8229600">
                <a:moveTo>
                  <a:pt x="0" y="7210425"/>
                </a:moveTo>
                <a:lnTo>
                  <a:pt x="14630400" y="7210425"/>
                </a:lnTo>
                <a:lnTo>
                  <a:pt x="14630400" y="8229600"/>
                </a:lnTo>
                <a:lnTo>
                  <a:pt x="0" y="8229600"/>
                </a:lnTo>
                <a:close/>
                <a:moveTo>
                  <a:pt x="0" y="0"/>
                </a:moveTo>
                <a:lnTo>
                  <a:pt x="14630400" y="0"/>
                </a:lnTo>
                <a:lnTo>
                  <a:pt x="14630400" y="2027238"/>
                </a:lnTo>
                <a:lnTo>
                  <a:pt x="0" y="2027238"/>
                </a:lnTo>
                <a:close/>
              </a:path>
            </a:pathLst>
          </a:custGeom>
          <a:solidFill>
            <a:srgbClr val="27272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dirty="0">
              <a:latin typeface="Arial" panose="020B0604020202020204" pitchFamily="34" charset="0"/>
            </a:endParaRP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CFAD6BAB-F318-07C4-D85B-313EAE2468A6}"/>
              </a:ext>
            </a:extLst>
          </p:cNvPr>
          <p:cNvCxnSpPr/>
          <p:nvPr/>
        </p:nvCxnSpPr>
        <p:spPr>
          <a:xfrm>
            <a:off x="835025" y="1519084"/>
            <a:ext cx="12960350" cy="0"/>
          </a:xfrm>
          <a:prstGeom prst="line">
            <a:avLst/>
          </a:prstGeom>
          <a:ln w="34925"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Табличка 4">
            <a:extLst>
              <a:ext uri="{FF2B5EF4-FFF2-40B4-BE49-F238E27FC236}">
                <a16:creationId xmlns:a16="http://schemas.microsoft.com/office/drawing/2014/main" id="{A59CE02B-B5CF-33B7-CD5C-B37AD61BD2E4}"/>
              </a:ext>
            </a:extLst>
          </p:cNvPr>
          <p:cNvSpPr/>
          <p:nvPr/>
        </p:nvSpPr>
        <p:spPr>
          <a:xfrm>
            <a:off x="1573982" y="1327566"/>
            <a:ext cx="369118" cy="380581"/>
          </a:xfrm>
          <a:prstGeom prst="plaque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ED196DF-5A72-0A03-1C66-DC3DD87E7406}"/>
              </a:ext>
            </a:extLst>
          </p:cNvPr>
          <p:cNvSpPr txBox="1"/>
          <p:nvPr/>
        </p:nvSpPr>
        <p:spPr>
          <a:xfrm>
            <a:off x="-18220467" y="361496"/>
            <a:ext cx="73194751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53535C"/>
                </a:solidFill>
                <a:latin typeface=""/>
              </a:rPr>
              <a:t>C</a:t>
            </a:r>
            <a:r>
              <a:rPr lang="ru-RU" sz="3600" b="1" dirty="0" err="1">
                <a:solidFill>
                  <a:srgbClr val="53535C"/>
                </a:solidFill>
                <a:latin typeface=""/>
              </a:rPr>
              <a:t>портплощадка</a:t>
            </a:r>
            <a:r>
              <a:rPr lang="ru-RU" sz="3600" b="1" dirty="0">
                <a:solidFill>
                  <a:srgbClr val="53535C"/>
                </a:solidFill>
                <a:latin typeface=""/>
              </a:rPr>
              <a:t> под ключ</a:t>
            </a:r>
            <a:r>
              <a:rPr lang="en-US" sz="3600" b="1" dirty="0">
                <a:solidFill>
                  <a:srgbClr val="53535C"/>
                </a:solidFill>
                <a:latin typeface=""/>
              </a:rPr>
              <a:t>           </a:t>
            </a:r>
            <a:r>
              <a:rPr lang="ru-RU" sz="3600" b="1" dirty="0">
                <a:solidFill>
                  <a:srgbClr val="53535C"/>
                </a:solidFill>
                <a:latin typeface=""/>
              </a:rPr>
              <a:t>Хоккейная коробка</a:t>
            </a:r>
            <a:r>
              <a:rPr lang="en-US" sz="3600" b="1" dirty="0">
                <a:solidFill>
                  <a:srgbClr val="53535C"/>
                </a:solidFill>
                <a:latin typeface=""/>
              </a:rPr>
              <a:t>            </a:t>
            </a:r>
            <a:r>
              <a:rPr lang="ru-RU" sz="3600" b="1" dirty="0">
                <a:solidFill>
                  <a:srgbClr val="53535C"/>
                </a:solidFill>
                <a:latin typeface=""/>
              </a:rPr>
              <a:t>Трава и беговая школа</a:t>
            </a:r>
            <a:r>
              <a:rPr lang="en-US" sz="3600" b="1" dirty="0">
                <a:solidFill>
                  <a:srgbClr val="53535C"/>
                </a:solidFill>
                <a:latin typeface=""/>
              </a:rPr>
              <a:t>            </a:t>
            </a:r>
            <a:r>
              <a:rPr lang="ru-RU" sz="4000" b="1" dirty="0">
                <a:solidFill>
                  <a:schemeClr val="bg1"/>
                </a:solidFill>
                <a:latin typeface=""/>
              </a:rPr>
              <a:t>Территория санатория в Татарстане</a:t>
            </a:r>
          </a:p>
          <a:p>
            <a:endParaRPr lang="ru-RU" sz="3600" b="1" dirty="0">
              <a:solidFill>
                <a:srgbClr val="53535C"/>
              </a:solidFill>
              <a:effectLst/>
              <a:latin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39467599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27272B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7428D39-E7C6-1D7E-EEA4-879B76AEB5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DC87E66F-DFA2-4B10-8D09-44F9F5D6CC6C}"/>
              </a:ext>
            </a:extLst>
          </p:cNvPr>
          <p:cNvSpPr/>
          <p:nvPr/>
        </p:nvSpPr>
        <p:spPr>
          <a:xfrm>
            <a:off x="881063" y="974288"/>
            <a:ext cx="10437614" cy="6992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00"/>
              </a:lnSpc>
              <a:buNone/>
            </a:pPr>
            <a:r>
              <a:rPr lang="en-US" sz="4400" b="1" dirty="0">
                <a:solidFill>
                  <a:srgbClr val="FFE14D"/>
                </a:solidFill>
                <a:latin typeface="Arial" panose="020B0604020202020204" pitchFamily="34" charset="0"/>
                <a:ea typeface="Comfortaa Bold" pitchFamily="34" charset="-122"/>
                <a:cs typeface="Arial" panose="020B0604020202020204" pitchFamily="34" charset="0"/>
              </a:rPr>
              <a:t>Примеры выполненных проектов</a:t>
            </a:r>
            <a:endParaRPr lang="en-US" sz="4400" dirty="0">
              <a:latin typeface="Arial" panose="020B0604020202020204" pitchFamily="34" charset="0"/>
            </a:endParaRPr>
          </a:p>
        </p:txBody>
      </p:sp>
      <p:sp>
        <p:nvSpPr>
          <p:cNvPr id="9" name="Диагональная полоса 8">
            <a:extLst>
              <a:ext uri="{FF2B5EF4-FFF2-40B4-BE49-F238E27FC236}">
                <a16:creationId xmlns:a16="http://schemas.microsoft.com/office/drawing/2014/main" id="{F5396D7E-786A-34C5-18B0-346853C0D644}"/>
              </a:ext>
            </a:extLst>
          </p:cNvPr>
          <p:cNvSpPr/>
          <p:nvPr/>
        </p:nvSpPr>
        <p:spPr>
          <a:xfrm>
            <a:off x="-363852" y="-264339"/>
            <a:ext cx="18131246" cy="11286308"/>
          </a:xfrm>
          <a:prstGeom prst="diagStrip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25432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185</TotalTime>
  <Words>620</Words>
  <Application>Microsoft Office PowerPoint</Application>
  <PresentationFormat>Custom</PresentationFormat>
  <Paragraphs>122</Paragraphs>
  <Slides>14</Slides>
  <Notes>14</Notes>
  <HiddenSlides>2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TT Norms Pro</vt:lpstr>
      <vt:lpstr>Raleway Medium</vt:lpstr>
      <vt:lpstr>Тема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Andrei Kostiukov</cp:lastModifiedBy>
  <cp:revision>13</cp:revision>
  <dcterms:created xsi:type="dcterms:W3CDTF">2025-02-01T13:57:16Z</dcterms:created>
  <dcterms:modified xsi:type="dcterms:W3CDTF">2025-03-03T20:29:13Z</dcterms:modified>
</cp:coreProperties>
</file>